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5656" r:id="rId2"/>
    <p:sldId id="5935" r:id="rId3"/>
    <p:sldId id="5343" r:id="rId4"/>
    <p:sldId id="5890" r:id="rId5"/>
    <p:sldId id="5891" r:id="rId6"/>
    <p:sldId id="5893" r:id="rId7"/>
    <p:sldId id="5895" r:id="rId8"/>
    <p:sldId id="5897" r:id="rId9"/>
    <p:sldId id="5880" r:id="rId10"/>
    <p:sldId id="5901" r:id="rId11"/>
    <p:sldId id="5902" r:id="rId12"/>
    <p:sldId id="5903" r:id="rId13"/>
    <p:sldId id="5904" r:id="rId14"/>
    <p:sldId id="5908" r:id="rId15"/>
    <p:sldId id="5862" r:id="rId16"/>
    <p:sldId id="5937" r:id="rId17"/>
    <p:sldId id="5846" r:id="rId18"/>
    <p:sldId id="5845" r:id="rId19"/>
    <p:sldId id="5866" r:id="rId20"/>
    <p:sldId id="5854" r:id="rId21"/>
    <p:sldId id="5858" r:id="rId22"/>
    <p:sldId id="5860" r:id="rId23"/>
    <p:sldId id="5875" r:id="rId24"/>
    <p:sldId id="5914" r:id="rId25"/>
    <p:sldId id="5872" r:id="rId26"/>
    <p:sldId id="5911" r:id="rId27"/>
    <p:sldId id="5915" r:id="rId28"/>
    <p:sldId id="5871" r:id="rId29"/>
    <p:sldId id="5913" r:id="rId30"/>
    <p:sldId id="5912" r:id="rId31"/>
    <p:sldId id="5847" r:id="rId32"/>
    <p:sldId id="5916" r:id="rId33"/>
    <p:sldId id="5919" r:id="rId34"/>
    <p:sldId id="5921" r:id="rId35"/>
    <p:sldId id="5936" r:id="rId36"/>
    <p:sldId id="5917" r:id="rId37"/>
    <p:sldId id="5918" r:id="rId38"/>
  </p:sldIdLst>
  <p:sldSz cx="9144000" cy="6858000" type="screen4x3"/>
  <p:notesSz cx="6794500" cy="9906000"/>
  <p:defaultTextStyle>
    <a:defPPr>
      <a:defRPr lang="pt-BR"/>
    </a:defPPr>
    <a:lvl1pPr algn="l" rtl="0" fontAlgn="base">
      <a:lnSpc>
        <a:spcPct val="90000"/>
      </a:lnSpc>
      <a:spcBef>
        <a:spcPts val="2000"/>
      </a:spcBef>
      <a:spcAft>
        <a:spcPct val="0"/>
      </a:spcAft>
      <a:buClr>
        <a:srgbClr val="000000"/>
      </a:buClr>
      <a:buFont typeface="Wingdings" pitchFamily="2" charset="2"/>
      <a:buChar char="§"/>
      <a:defRPr b="1" kern="1200">
        <a:solidFill>
          <a:schemeClr val="tx1"/>
        </a:solidFill>
        <a:latin typeface="Arial" charset="0"/>
        <a:ea typeface="+mn-ea"/>
        <a:cs typeface="Times New Roman" charset="0"/>
      </a:defRPr>
    </a:lvl1pPr>
    <a:lvl2pPr marL="457200" algn="l" rtl="0" fontAlgn="base">
      <a:lnSpc>
        <a:spcPct val="90000"/>
      </a:lnSpc>
      <a:spcBef>
        <a:spcPts val="2000"/>
      </a:spcBef>
      <a:spcAft>
        <a:spcPct val="0"/>
      </a:spcAft>
      <a:buClr>
        <a:srgbClr val="000000"/>
      </a:buClr>
      <a:buFont typeface="Wingdings" pitchFamily="2" charset="2"/>
      <a:buChar char="§"/>
      <a:defRPr b="1" kern="1200">
        <a:solidFill>
          <a:schemeClr val="tx1"/>
        </a:solidFill>
        <a:latin typeface="Arial" charset="0"/>
        <a:ea typeface="+mn-ea"/>
        <a:cs typeface="Times New Roman" charset="0"/>
      </a:defRPr>
    </a:lvl2pPr>
    <a:lvl3pPr marL="914400" algn="l" rtl="0" fontAlgn="base">
      <a:lnSpc>
        <a:spcPct val="90000"/>
      </a:lnSpc>
      <a:spcBef>
        <a:spcPts val="2000"/>
      </a:spcBef>
      <a:spcAft>
        <a:spcPct val="0"/>
      </a:spcAft>
      <a:buClr>
        <a:srgbClr val="000000"/>
      </a:buClr>
      <a:buFont typeface="Wingdings" pitchFamily="2" charset="2"/>
      <a:buChar char="§"/>
      <a:defRPr b="1" kern="1200">
        <a:solidFill>
          <a:schemeClr val="tx1"/>
        </a:solidFill>
        <a:latin typeface="Arial" charset="0"/>
        <a:ea typeface="+mn-ea"/>
        <a:cs typeface="Times New Roman" charset="0"/>
      </a:defRPr>
    </a:lvl3pPr>
    <a:lvl4pPr marL="1371600" algn="l" rtl="0" fontAlgn="base">
      <a:lnSpc>
        <a:spcPct val="90000"/>
      </a:lnSpc>
      <a:spcBef>
        <a:spcPts val="2000"/>
      </a:spcBef>
      <a:spcAft>
        <a:spcPct val="0"/>
      </a:spcAft>
      <a:buClr>
        <a:srgbClr val="000000"/>
      </a:buClr>
      <a:buFont typeface="Wingdings" pitchFamily="2" charset="2"/>
      <a:buChar char="§"/>
      <a:defRPr b="1" kern="1200">
        <a:solidFill>
          <a:schemeClr val="tx1"/>
        </a:solidFill>
        <a:latin typeface="Arial" charset="0"/>
        <a:ea typeface="+mn-ea"/>
        <a:cs typeface="Times New Roman" charset="0"/>
      </a:defRPr>
    </a:lvl4pPr>
    <a:lvl5pPr marL="1828800" algn="l" rtl="0" fontAlgn="base">
      <a:lnSpc>
        <a:spcPct val="90000"/>
      </a:lnSpc>
      <a:spcBef>
        <a:spcPts val="2000"/>
      </a:spcBef>
      <a:spcAft>
        <a:spcPct val="0"/>
      </a:spcAft>
      <a:buClr>
        <a:srgbClr val="000000"/>
      </a:buClr>
      <a:buFont typeface="Wingdings" pitchFamily="2" charset="2"/>
      <a:buChar char="§"/>
      <a:defRPr b="1" kern="1200">
        <a:solidFill>
          <a:schemeClr val="tx1"/>
        </a:solidFill>
        <a:latin typeface="Arial" charset="0"/>
        <a:ea typeface="+mn-ea"/>
        <a:cs typeface="Times New Roman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Times New Roman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Times New Roman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Times New Roman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Times New Roman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FF0066"/>
    <a:srgbClr val="FF6600"/>
    <a:srgbClr val="006666"/>
    <a:srgbClr val="00FF99"/>
    <a:srgbClr val="00CC99"/>
    <a:srgbClr val="FFCC00"/>
    <a:srgbClr val="CC00CC"/>
    <a:srgbClr val="FFCC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0909" autoAdjust="0"/>
  </p:normalViewPr>
  <p:slideViewPr>
    <p:cSldViewPr>
      <p:cViewPr varScale="1">
        <p:scale>
          <a:sx n="65" d="100"/>
          <a:sy n="65" d="100"/>
        </p:scale>
        <p:origin x="155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674" y="-66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47" Type="http://schemas.openxmlformats.org/officeDocument/2006/relationships/customXml" Target="../customXml/item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ustomXml" Target="../customXml/item2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b="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b="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76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b="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76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1070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b="0">
                <a:cs typeface="+mn-cs"/>
              </a:defRPr>
            </a:lvl1pPr>
          </a:lstStyle>
          <a:p>
            <a:pPr>
              <a:defRPr/>
            </a:pPr>
            <a:fld id="{F0B31A30-8173-49C8-A455-DEA6002A7D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43662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6592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84FD9E34-B594-4ABB-B6B9-7756789DC8D3}" type="datetimeFigureOut">
              <a:rPr lang="pt-BR"/>
              <a:pPr>
                <a:defRPr/>
              </a:pPr>
              <a:t>17/09/2019</a:t>
            </a:fld>
            <a:endParaRPr lang="pt-BR"/>
          </a:p>
        </p:txBody>
      </p:sp>
      <p:sp>
        <p:nvSpPr>
          <p:cNvPr id="286724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592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05350"/>
            <a:ext cx="4981575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46592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6592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1070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353FDA65-133C-4590-A93F-DC8729D0EFC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5571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C9C2D-739C-4198-8FCF-0BF9E62D0C5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42D90-A4FD-4415-B83C-38BD03DCEEB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B7B19-88FB-4CCA-B23D-3070AB1230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E0C91-D8FE-4E9E-9F85-640650E56D3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27F93-F5C7-4AD6-B5C6-6DA74D5717E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CC1D8-132C-4260-BCEA-D0FCFD6AAAB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172F9-352E-4369-A1FD-23DE4AA67B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647B1-373D-4468-976D-948A239C818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2956F-83DA-476A-8D9C-684770A8B1D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80D3C-858F-4025-AA61-E664C06DC0B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19CF6-6371-41BD-B323-B0F5FDEF4F8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983DFCBE-7FB8-4E86-AF12-C7E59D745AE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7">
            <a:extLst>
              <a:ext uri="{FF2B5EF4-FFF2-40B4-BE49-F238E27FC236}">
                <a16:creationId xmlns:a16="http://schemas.microsoft.com/office/drawing/2014/main" id="{B1C8D6FE-ACA9-42ED-90FC-268BB513405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1700808"/>
          </a:xfrm>
          <a:prstGeom prst="rect">
            <a:avLst/>
          </a:prstGeom>
          <a:solidFill>
            <a:srgbClr val="006666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endParaRPr lang="en-GB" sz="2800" dirty="0">
              <a:solidFill>
                <a:srgbClr val="FF0000"/>
              </a:solidFill>
            </a:endParaRPr>
          </a:p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en-GB" sz="3200" dirty="0">
                <a:solidFill>
                  <a:schemeClr val="bg1"/>
                </a:solidFill>
              </a:rPr>
              <a:t>Panorama e </a:t>
            </a:r>
            <a:r>
              <a:rPr lang="en-GB" sz="3200" dirty="0" err="1">
                <a:solidFill>
                  <a:schemeClr val="bg1"/>
                </a:solidFill>
              </a:rPr>
              <a:t>Desafios</a:t>
            </a:r>
            <a:r>
              <a:rPr lang="en-GB" sz="3200" dirty="0">
                <a:solidFill>
                  <a:schemeClr val="bg1"/>
                </a:solidFill>
              </a:rPr>
              <a:t> para a Economia </a:t>
            </a:r>
            <a:r>
              <a:rPr lang="en-GB" sz="3200" dirty="0" err="1">
                <a:solidFill>
                  <a:schemeClr val="bg1"/>
                </a:solidFill>
              </a:rPr>
              <a:t>Brasileira</a:t>
            </a:r>
            <a:endParaRPr kumimoji="0" lang="pt-BR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75E82EF6-8356-4FFC-9583-6C98FD345144}"/>
              </a:ext>
            </a:extLst>
          </p:cNvPr>
          <p:cNvSpPr/>
          <p:nvPr/>
        </p:nvSpPr>
        <p:spPr bwMode="auto">
          <a:xfrm>
            <a:off x="1115616" y="2564904"/>
            <a:ext cx="6624736" cy="1872208"/>
          </a:xfrm>
          <a:prstGeom prst="rect">
            <a:avLst/>
          </a:prstGeom>
          <a:solidFill>
            <a:srgbClr val="006666"/>
          </a:solidFill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Operador Nacional do Sistema Elétrico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2800" dirty="0">
                <a:solidFill>
                  <a:schemeClr val="bg1"/>
                </a:solidFill>
              </a:rPr>
              <a:t>18 setembro 2019</a:t>
            </a:r>
            <a:endParaRPr kumimoji="0" lang="pt-BR" sz="2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E3B417C6-86A0-4427-BAE1-9CE5B1DA1E0A}"/>
              </a:ext>
            </a:extLst>
          </p:cNvPr>
          <p:cNvSpPr/>
          <p:nvPr/>
        </p:nvSpPr>
        <p:spPr bwMode="auto">
          <a:xfrm>
            <a:off x="1259632" y="5157192"/>
            <a:ext cx="6624736" cy="792088"/>
          </a:xfrm>
          <a:prstGeom prst="rect">
            <a:avLst/>
          </a:prstGeom>
          <a:solidFill>
            <a:srgbClr val="006666"/>
          </a:solidFill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Margarida Gutierrez</a:t>
            </a:r>
          </a:p>
        </p:txBody>
      </p:sp>
    </p:spTree>
    <p:extLst>
      <p:ext uri="{BB962C8B-B14F-4D97-AF65-F5344CB8AC3E}">
        <p14:creationId xmlns:p14="http://schemas.microsoft.com/office/powerpoint/2010/main" val="2943375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7">
            <a:extLst>
              <a:ext uri="{FF2B5EF4-FFF2-40B4-BE49-F238E27FC236}">
                <a16:creationId xmlns:a16="http://schemas.microsoft.com/office/drawing/2014/main" id="{A8E64141-931C-47EF-BB8F-E4CAD1B94332}"/>
              </a:ext>
            </a:extLst>
          </p:cNvPr>
          <p:cNvSpPr txBox="1">
            <a:spLocks/>
          </p:cNvSpPr>
          <p:nvPr/>
        </p:nvSpPr>
        <p:spPr>
          <a:xfrm>
            <a:off x="0" y="-58993"/>
            <a:ext cx="9144000" cy="1543778"/>
          </a:xfrm>
          <a:prstGeom prst="rect">
            <a:avLst/>
          </a:prstGeom>
          <a:solidFill>
            <a:srgbClr val="006666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endParaRPr lang="en-GB" sz="2800" dirty="0">
              <a:solidFill>
                <a:srgbClr val="FF0000"/>
              </a:solidFill>
            </a:endParaRPr>
          </a:p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en-GB" sz="2800" dirty="0">
                <a:solidFill>
                  <a:schemeClr val="bg1"/>
                </a:solidFill>
              </a:rPr>
              <a:t>China</a:t>
            </a:r>
            <a:endParaRPr kumimoji="0" lang="pt-BR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249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EB094BE1-54FC-4540-83D5-DE71818B0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76200">
            <a:solidFill>
              <a:schemeClr val="tx2"/>
            </a:solidFill>
          </a:ln>
        </p:spPr>
      </p:pic>
      <p:cxnSp>
        <p:nvCxnSpPr>
          <p:cNvPr id="4" name="Conector de Seta Reta 3">
            <a:extLst>
              <a:ext uri="{FF2B5EF4-FFF2-40B4-BE49-F238E27FC236}">
                <a16:creationId xmlns:a16="http://schemas.microsoft.com/office/drawing/2014/main" id="{6A8B9A32-9096-4902-8682-18212F910283}"/>
              </a:ext>
            </a:extLst>
          </p:cNvPr>
          <p:cNvCxnSpPr>
            <a:cxnSpLocks/>
          </p:cNvCxnSpPr>
          <p:nvPr/>
        </p:nvCxnSpPr>
        <p:spPr bwMode="auto">
          <a:xfrm>
            <a:off x="5940152" y="2780928"/>
            <a:ext cx="2160240" cy="936104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23943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7">
            <a:extLst>
              <a:ext uri="{FF2B5EF4-FFF2-40B4-BE49-F238E27FC236}">
                <a16:creationId xmlns:a16="http://schemas.microsoft.com/office/drawing/2014/main" id="{5CE49ABF-3334-4B7C-81A8-EF658C5058EE}"/>
              </a:ext>
            </a:extLst>
          </p:cNvPr>
          <p:cNvSpPr txBox="1">
            <a:spLocks/>
          </p:cNvSpPr>
          <p:nvPr/>
        </p:nvSpPr>
        <p:spPr>
          <a:xfrm>
            <a:off x="0" y="-58993"/>
            <a:ext cx="9144000" cy="1543778"/>
          </a:xfrm>
          <a:prstGeom prst="rect">
            <a:avLst/>
          </a:prstGeom>
          <a:solidFill>
            <a:srgbClr val="006666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endParaRPr lang="en-GB" sz="2800" dirty="0">
              <a:solidFill>
                <a:srgbClr val="FF0000"/>
              </a:solidFill>
            </a:endParaRPr>
          </a:p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Zona do Euro</a:t>
            </a:r>
            <a:endParaRPr kumimoji="0" lang="pt-BR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62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D438A9F6-06AD-4086-ACE2-38EEC661BF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76200">
            <a:solidFill>
              <a:schemeClr val="tx2"/>
            </a:solidFill>
          </a:ln>
        </p:spPr>
      </p:pic>
      <p:cxnSp>
        <p:nvCxnSpPr>
          <p:cNvPr id="6" name="Conector de seta reta 5"/>
          <p:cNvCxnSpPr/>
          <p:nvPr/>
        </p:nvCxnSpPr>
        <p:spPr bwMode="auto">
          <a:xfrm>
            <a:off x="7909520" y="1653952"/>
            <a:ext cx="914400" cy="91440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339966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51511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7">
            <a:extLst>
              <a:ext uri="{FF2B5EF4-FFF2-40B4-BE49-F238E27FC236}">
                <a16:creationId xmlns:a16="http://schemas.microsoft.com/office/drawing/2014/main" id="{7F3DDF19-F8B0-4E0B-AAA7-7B46F58D9259}"/>
              </a:ext>
            </a:extLst>
          </p:cNvPr>
          <p:cNvSpPr txBox="1">
            <a:spLocks/>
          </p:cNvSpPr>
          <p:nvPr/>
        </p:nvSpPr>
        <p:spPr>
          <a:xfrm>
            <a:off x="0" y="-58993"/>
            <a:ext cx="9144000" cy="1543778"/>
          </a:xfrm>
          <a:prstGeom prst="rect">
            <a:avLst/>
          </a:prstGeom>
          <a:solidFill>
            <a:srgbClr val="006666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endParaRPr lang="en-GB" sz="2800" dirty="0">
              <a:solidFill>
                <a:srgbClr val="FF0000"/>
              </a:solidFill>
            </a:endParaRPr>
          </a:p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EUA, Euro e</a:t>
            </a:r>
            <a:r>
              <a:rPr kumimoji="0" lang="en-GB" sz="2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China </a:t>
            </a:r>
            <a:r>
              <a:rPr kumimoji="0" lang="en-GB" sz="28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detêm</a:t>
            </a:r>
            <a:r>
              <a:rPr kumimoji="0" lang="en-GB" sz="2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GB" sz="28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q</a:t>
            </a:r>
            <a:r>
              <a:rPr kumimoji="0" lang="en-GB" sz="2800" b="1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uase</a:t>
            </a: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50%</a:t>
            </a:r>
            <a:r>
              <a:rPr kumimoji="0" lang="en-GB" sz="2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do PIB </a:t>
            </a:r>
            <a:r>
              <a:rPr kumimoji="0" lang="en-GB" sz="28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mundial</a:t>
            </a:r>
            <a:endParaRPr kumimoji="0" lang="pt-BR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668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44457424-6E51-4F9C-BC9D-24B205ABE4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p:sp>
        <p:nvSpPr>
          <p:cNvPr id="4" name="Line 6">
            <a:extLst>
              <a:ext uri="{FF2B5EF4-FFF2-40B4-BE49-F238E27FC236}">
                <a16:creationId xmlns:a16="http://schemas.microsoft.com/office/drawing/2014/main" id="{5B4F43D8-BDEF-4AFD-A0EF-33BE8CF023E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187624" y="1556792"/>
            <a:ext cx="1822808" cy="216024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 type="triangle" w="med" len="med"/>
          </a:ln>
        </p:spPr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587C4444-8A65-471F-9F94-56C17761E0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19672" y="1844824"/>
            <a:ext cx="1390760" cy="288032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 type="triangle" w="med" len="med"/>
          </a:ln>
        </p:spPr>
      </p:sp>
      <p:sp>
        <p:nvSpPr>
          <p:cNvPr id="7" name="Text Box 1">
            <a:extLst>
              <a:ext uri="{FF2B5EF4-FFF2-40B4-BE49-F238E27FC236}">
                <a16:creationId xmlns:a16="http://schemas.microsoft.com/office/drawing/2014/main" id="{468C070A-CBFF-4B70-A3E8-D0FD96846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1643" y="1553292"/>
            <a:ext cx="3240380" cy="6120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27432" tIns="32004" rIns="0" bIns="0" anchor="t" upright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  <a:defRPr sz="1000"/>
            </a:pPr>
            <a:r>
              <a:rPr lang="pt-BR" sz="14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EUA,</a:t>
            </a:r>
            <a:r>
              <a:rPr lang="pt-BR" sz="1400" b="1" i="0" u="none" strike="noStrike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pt-BR" sz="14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China e Zona Euro detêm 45,3% do PIB mundial</a:t>
            </a:r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86E54CA5-3AC6-49C4-B62F-60A6C61184D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76056" y="4045379"/>
            <a:ext cx="720080" cy="936104"/>
          </a:xfrm>
          <a:prstGeom prst="line">
            <a:avLst/>
          </a:prstGeom>
          <a:noFill/>
          <a:ln w="76200">
            <a:solidFill>
              <a:srgbClr val="FFC000"/>
            </a:solidFill>
            <a:round/>
            <a:headEnd/>
            <a:tailEnd type="triangle" w="med" len="med"/>
          </a:ln>
        </p:spPr>
      </p:sp>
      <p:sp>
        <p:nvSpPr>
          <p:cNvPr id="9" name="Line 6">
            <a:extLst>
              <a:ext uri="{FF2B5EF4-FFF2-40B4-BE49-F238E27FC236}">
                <a16:creationId xmlns:a16="http://schemas.microsoft.com/office/drawing/2014/main" id="{FD5D0B7E-371E-44E0-94EF-D02388A7587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95736" y="2237370"/>
            <a:ext cx="1267126" cy="61207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 type="triangle" w="med" len="med"/>
          </a:ln>
        </p:spPr>
      </p:sp>
    </p:spTree>
    <p:extLst>
      <p:ext uri="{BB962C8B-B14F-4D97-AF65-F5344CB8AC3E}">
        <p14:creationId xmlns:p14="http://schemas.microsoft.com/office/powerpoint/2010/main" val="235486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7">
            <a:extLst>
              <a:ext uri="{FF2B5EF4-FFF2-40B4-BE49-F238E27FC236}">
                <a16:creationId xmlns:a16="http://schemas.microsoft.com/office/drawing/2014/main" id="{7F3DDF19-F8B0-4E0B-AAA7-7B46F58D9259}"/>
              </a:ext>
            </a:extLst>
          </p:cNvPr>
          <p:cNvSpPr txBox="1">
            <a:spLocks/>
          </p:cNvSpPr>
          <p:nvPr/>
        </p:nvSpPr>
        <p:spPr>
          <a:xfrm>
            <a:off x="0" y="-58993"/>
            <a:ext cx="9144000" cy="1543778"/>
          </a:xfrm>
          <a:prstGeom prst="rect">
            <a:avLst/>
          </a:prstGeom>
          <a:solidFill>
            <a:srgbClr val="006666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endParaRPr lang="en-GB" sz="2800" dirty="0">
              <a:solidFill>
                <a:srgbClr val="FF0000"/>
              </a:solidFill>
            </a:endParaRPr>
          </a:p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en-GB" sz="2800" kern="0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A </a:t>
            </a:r>
            <a:r>
              <a:rPr lang="en-GB" sz="2800" kern="0" dirty="0" err="1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desaceleração</a:t>
            </a:r>
            <a:r>
              <a:rPr lang="en-GB" sz="2800" kern="0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 do </a:t>
            </a:r>
            <a:r>
              <a:rPr lang="en-GB" sz="2800" kern="0" dirty="0" err="1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comércio</a:t>
            </a:r>
            <a:r>
              <a:rPr lang="en-GB" sz="2800" kern="0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GB" sz="2800" kern="0" dirty="0" err="1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mundial</a:t>
            </a:r>
            <a:endParaRPr kumimoji="0" lang="pt-BR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026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1162F714-FAF7-431C-A093-2C4FBB906B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453935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641D750F-C0F9-4107-84A2-2524640237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980"/>
            <a:ext cx="9144000" cy="6858000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259B2781-0656-45A9-8082-CA014401B62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005064"/>
            <a:ext cx="3209925" cy="1152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605420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5421E713-1EAF-4ACF-A026-8CBA6584D7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748" y="-32526"/>
            <a:ext cx="9144000" cy="6858000"/>
          </a:xfrm>
          <a:prstGeom prst="rect">
            <a:avLst/>
          </a:prstGeom>
          <a:ln w="76200">
            <a:solidFill>
              <a:schemeClr val="tx2"/>
            </a:solidFill>
          </a:ln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id="{29E9E1A9-18F9-466E-B284-76159397AE8D}"/>
              </a:ext>
            </a:extLst>
          </p:cNvPr>
          <p:cNvSpPr/>
          <p:nvPr/>
        </p:nvSpPr>
        <p:spPr bwMode="auto">
          <a:xfrm>
            <a:off x="7464478" y="3573016"/>
            <a:ext cx="1634480" cy="2160240"/>
          </a:xfrm>
          <a:prstGeom prst="ellipse">
            <a:avLst/>
          </a:prstGeom>
          <a:noFill/>
          <a:ln w="76200" cap="flat" cmpd="sng" algn="ctr">
            <a:solidFill>
              <a:schemeClr val="accent6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30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7">
            <a:extLst>
              <a:ext uri="{FF2B5EF4-FFF2-40B4-BE49-F238E27FC236}">
                <a16:creationId xmlns:a16="http://schemas.microsoft.com/office/drawing/2014/main" id="{B1C8D6FE-ACA9-42ED-90FC-268BB513405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rgbClr val="006666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endParaRPr lang="en-GB" sz="2800" dirty="0">
              <a:solidFill>
                <a:srgbClr val="FF0000"/>
              </a:solidFill>
            </a:endParaRPr>
          </a:p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en-GB" sz="2800" dirty="0">
                <a:solidFill>
                  <a:schemeClr val="bg1"/>
                </a:solidFill>
              </a:rPr>
              <a:t>Panorama Mundial</a:t>
            </a:r>
            <a:endParaRPr kumimoji="0" lang="pt-BR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0053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7">
            <a:extLst>
              <a:ext uri="{FF2B5EF4-FFF2-40B4-BE49-F238E27FC236}">
                <a16:creationId xmlns:a16="http://schemas.microsoft.com/office/drawing/2014/main" id="{5D8659AB-282E-4E83-BB2E-DA8242D4E8C0}"/>
              </a:ext>
            </a:extLst>
          </p:cNvPr>
          <p:cNvSpPr txBox="1">
            <a:spLocks/>
          </p:cNvSpPr>
          <p:nvPr/>
        </p:nvSpPr>
        <p:spPr>
          <a:xfrm>
            <a:off x="0" y="-117987"/>
            <a:ext cx="9144000" cy="1458756"/>
          </a:xfrm>
          <a:prstGeom prst="rect">
            <a:avLst/>
          </a:prstGeom>
          <a:solidFill>
            <a:srgbClr val="006666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endParaRPr lang="en-GB" sz="2800" dirty="0">
              <a:solidFill>
                <a:srgbClr val="FF0000"/>
              </a:solidFill>
            </a:endParaRPr>
          </a:p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en-GB" sz="2800" dirty="0" err="1">
                <a:solidFill>
                  <a:schemeClr val="bg1"/>
                </a:solidFill>
              </a:rPr>
              <a:t>Fatores</a:t>
            </a:r>
            <a:r>
              <a:rPr lang="en-GB" sz="2800" dirty="0">
                <a:solidFill>
                  <a:schemeClr val="bg1"/>
                </a:solidFill>
              </a:rPr>
              <a:t> que </a:t>
            </a:r>
            <a:r>
              <a:rPr lang="en-GB" sz="2800" dirty="0" err="1">
                <a:solidFill>
                  <a:schemeClr val="bg1"/>
                </a:solidFill>
              </a:rPr>
              <a:t>estão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por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trás</a:t>
            </a:r>
            <a:r>
              <a:rPr lang="en-GB" sz="2800" dirty="0">
                <a:solidFill>
                  <a:schemeClr val="bg1"/>
                </a:solidFill>
              </a:rPr>
              <a:t> da </a:t>
            </a:r>
            <a:r>
              <a:rPr lang="en-GB" sz="2800" dirty="0" err="1">
                <a:solidFill>
                  <a:schemeClr val="bg1"/>
                </a:solidFill>
              </a:rPr>
              <a:t>desaceleração</a:t>
            </a:r>
            <a:endParaRPr kumimoji="0" lang="pt-BR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33DEE308-D372-4444-A938-494446F7F66E}"/>
              </a:ext>
            </a:extLst>
          </p:cNvPr>
          <p:cNvSpPr txBox="1"/>
          <p:nvPr/>
        </p:nvSpPr>
        <p:spPr>
          <a:xfrm>
            <a:off x="-33064" y="2120914"/>
            <a:ext cx="914400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Clr>
                <a:srgbClr val="006600"/>
              </a:buClr>
              <a:buFont typeface="+mj-lt"/>
              <a:buAutoNum type="alphaLcPeriod"/>
            </a:pPr>
            <a:r>
              <a:rPr lang="pt-BR" dirty="0"/>
              <a:t>o agravamento das tensões comerciais e geopolíticas entre as 2 maiores economias do mundo (EUA e China), afetando o comércio mundial e gerando incertezas no mundo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FF14904-FCC1-4F73-AE10-834C88E5FFDE}"/>
              </a:ext>
            </a:extLst>
          </p:cNvPr>
          <p:cNvSpPr txBox="1"/>
          <p:nvPr/>
        </p:nvSpPr>
        <p:spPr>
          <a:xfrm>
            <a:off x="-45600" y="4206221"/>
            <a:ext cx="9036496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pt-BR" dirty="0"/>
              <a:t> O FMI estima que as tensões comerciais entre China e EUA vão retirar 0,8 pp do PIB mundial em 2020</a:t>
            </a:r>
          </a:p>
        </p:txBody>
      </p:sp>
    </p:spTree>
    <p:extLst>
      <p:ext uri="{BB962C8B-B14F-4D97-AF65-F5344CB8AC3E}">
        <p14:creationId xmlns:p14="http://schemas.microsoft.com/office/powerpoint/2010/main" val="396438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7">
            <a:extLst>
              <a:ext uri="{FF2B5EF4-FFF2-40B4-BE49-F238E27FC236}">
                <a16:creationId xmlns:a16="http://schemas.microsoft.com/office/drawing/2014/main" id="{5D8659AB-282E-4E83-BB2E-DA8242D4E8C0}"/>
              </a:ext>
            </a:extLst>
          </p:cNvPr>
          <p:cNvSpPr txBox="1">
            <a:spLocks/>
          </p:cNvSpPr>
          <p:nvPr/>
        </p:nvSpPr>
        <p:spPr>
          <a:xfrm>
            <a:off x="0" y="-117987"/>
            <a:ext cx="9144000" cy="1362034"/>
          </a:xfrm>
          <a:prstGeom prst="rect">
            <a:avLst/>
          </a:prstGeom>
          <a:solidFill>
            <a:srgbClr val="006666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endParaRPr lang="en-GB" sz="2800" dirty="0">
              <a:solidFill>
                <a:srgbClr val="FF0000"/>
              </a:solidFill>
            </a:endParaRPr>
          </a:p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en-GB" sz="2800" dirty="0" err="1">
                <a:solidFill>
                  <a:schemeClr val="bg1"/>
                </a:solidFill>
              </a:rPr>
              <a:t>Fatores</a:t>
            </a:r>
            <a:r>
              <a:rPr lang="en-GB" sz="2800" dirty="0">
                <a:solidFill>
                  <a:schemeClr val="bg1"/>
                </a:solidFill>
              </a:rPr>
              <a:t> que </a:t>
            </a:r>
            <a:r>
              <a:rPr lang="en-GB" sz="2800" dirty="0" err="1">
                <a:solidFill>
                  <a:schemeClr val="bg1"/>
                </a:solidFill>
              </a:rPr>
              <a:t>estão</a:t>
            </a:r>
            <a:r>
              <a:rPr lang="en-GB" sz="2800" dirty="0">
                <a:solidFill>
                  <a:schemeClr val="bg1"/>
                </a:solidFill>
              </a:rPr>
              <a:t> por </a:t>
            </a:r>
            <a:r>
              <a:rPr lang="en-GB" sz="2800" dirty="0" err="1">
                <a:solidFill>
                  <a:schemeClr val="bg1"/>
                </a:solidFill>
              </a:rPr>
              <a:t>trás</a:t>
            </a:r>
            <a:r>
              <a:rPr lang="en-GB" sz="2800" dirty="0">
                <a:solidFill>
                  <a:schemeClr val="bg1"/>
                </a:solidFill>
              </a:rPr>
              <a:t> da </a:t>
            </a:r>
            <a:r>
              <a:rPr lang="en-GB" sz="2800" dirty="0" err="1">
                <a:solidFill>
                  <a:schemeClr val="bg1"/>
                </a:solidFill>
              </a:rPr>
              <a:t>desaceleração</a:t>
            </a:r>
            <a:endParaRPr kumimoji="0" lang="pt-BR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77D66495-6CA8-4A1F-A5E7-6A3ED16B6623}"/>
              </a:ext>
            </a:extLst>
          </p:cNvPr>
          <p:cNvSpPr txBox="1"/>
          <p:nvPr/>
        </p:nvSpPr>
        <p:spPr>
          <a:xfrm>
            <a:off x="-24433" y="2048286"/>
            <a:ext cx="9036496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Clr>
                <a:srgbClr val="006600"/>
              </a:buClr>
              <a:buFont typeface="+mj-lt"/>
              <a:buAutoNum type="alphaLcPeriod" startAt="2"/>
            </a:pPr>
            <a:r>
              <a:rPr lang="pt-BR" dirty="0"/>
              <a:t>maior probabilidade de que o </a:t>
            </a:r>
            <a:r>
              <a:rPr lang="pt-BR" dirty="0" err="1"/>
              <a:t>Brexit</a:t>
            </a:r>
            <a:r>
              <a:rPr lang="pt-BR" dirty="0"/>
              <a:t> ocorra sem acordo entre Reino Unido e União Europeia, o que tem impactado negativamente a confiança e os ativos locais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7CABCEA3-49A3-46FA-96DB-265A04B0EFCE}"/>
              </a:ext>
            </a:extLst>
          </p:cNvPr>
          <p:cNvSpPr txBox="1"/>
          <p:nvPr/>
        </p:nvSpPr>
        <p:spPr>
          <a:xfrm>
            <a:off x="-30551" y="3667772"/>
            <a:ext cx="9036496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Clr>
                <a:srgbClr val="006600"/>
              </a:buClr>
              <a:buFont typeface="+mj-lt"/>
              <a:buAutoNum type="alphaLcPeriod" startAt="3"/>
            </a:pPr>
            <a:r>
              <a:rPr lang="pt-BR" dirty="0"/>
              <a:t>tensões </a:t>
            </a:r>
            <a:r>
              <a:rPr lang="pt-BR" dirty="0" err="1"/>
              <a:t>geo</a:t>
            </a:r>
            <a:r>
              <a:rPr lang="pt-BR" dirty="0"/>
              <a:t> - políticas </a:t>
            </a:r>
            <a:r>
              <a:rPr lang="pt-BR" dirty="0">
                <a:sym typeface="Symbol" panose="05050102010706020507" pitchFamily="18" charset="2"/>
              </a:rPr>
              <a:t></a:t>
            </a:r>
            <a:r>
              <a:rPr lang="pt-BR" dirty="0"/>
              <a:t> isolacionismo entre os países e radicalismos raciais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83441B1-FADA-4288-84C5-AF7C4138647F}"/>
              </a:ext>
            </a:extLst>
          </p:cNvPr>
          <p:cNvSpPr txBox="1"/>
          <p:nvPr/>
        </p:nvSpPr>
        <p:spPr>
          <a:xfrm>
            <a:off x="0" y="5373216"/>
            <a:ext cx="9036496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Clr>
                <a:srgbClr val="008000"/>
              </a:buClr>
              <a:buFont typeface="+mj-lt"/>
              <a:buAutoNum type="alphaLcPeriod" startAt="4"/>
            </a:pPr>
            <a:r>
              <a:rPr lang="pt-BR" dirty="0">
                <a:solidFill>
                  <a:schemeClr val="tx2"/>
                </a:solidFill>
              </a:rPr>
              <a:t>sanções comerciais dos EUA contra o Irã (proibição dos países de comprarem petróleo do Irã e outros produtos)</a:t>
            </a:r>
          </a:p>
        </p:txBody>
      </p:sp>
    </p:spTree>
    <p:extLst>
      <p:ext uri="{BB962C8B-B14F-4D97-AF65-F5344CB8AC3E}">
        <p14:creationId xmlns:p14="http://schemas.microsoft.com/office/powerpoint/2010/main" val="1776120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7">
            <a:extLst>
              <a:ext uri="{FF2B5EF4-FFF2-40B4-BE49-F238E27FC236}">
                <a16:creationId xmlns:a16="http://schemas.microsoft.com/office/drawing/2014/main" id="{5D8659AB-282E-4E83-BB2E-DA8242D4E8C0}"/>
              </a:ext>
            </a:extLst>
          </p:cNvPr>
          <p:cNvSpPr txBox="1">
            <a:spLocks/>
          </p:cNvSpPr>
          <p:nvPr/>
        </p:nvSpPr>
        <p:spPr>
          <a:xfrm>
            <a:off x="0" y="-117987"/>
            <a:ext cx="9144000" cy="1362034"/>
          </a:xfrm>
          <a:prstGeom prst="rect">
            <a:avLst/>
          </a:prstGeom>
          <a:solidFill>
            <a:srgbClr val="006666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endParaRPr lang="en-GB" sz="2800" dirty="0">
              <a:solidFill>
                <a:srgbClr val="FF0000"/>
              </a:solidFill>
            </a:endParaRPr>
          </a:p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en-GB" sz="2800" dirty="0" err="1">
                <a:solidFill>
                  <a:schemeClr val="bg1"/>
                </a:solidFill>
              </a:rPr>
              <a:t>Fatores</a:t>
            </a:r>
            <a:r>
              <a:rPr lang="en-GB" sz="2800" dirty="0">
                <a:solidFill>
                  <a:schemeClr val="bg1"/>
                </a:solidFill>
              </a:rPr>
              <a:t> que </a:t>
            </a:r>
            <a:r>
              <a:rPr lang="en-GB" sz="2800" dirty="0" err="1">
                <a:solidFill>
                  <a:schemeClr val="bg1"/>
                </a:solidFill>
              </a:rPr>
              <a:t>estão</a:t>
            </a:r>
            <a:r>
              <a:rPr lang="en-GB" sz="2800" dirty="0">
                <a:solidFill>
                  <a:schemeClr val="bg1"/>
                </a:solidFill>
              </a:rPr>
              <a:t> por </a:t>
            </a:r>
            <a:r>
              <a:rPr lang="en-GB" sz="2800" dirty="0" err="1">
                <a:solidFill>
                  <a:schemeClr val="bg1"/>
                </a:solidFill>
              </a:rPr>
              <a:t>trás</a:t>
            </a:r>
            <a:r>
              <a:rPr lang="en-GB" sz="2800" dirty="0">
                <a:solidFill>
                  <a:schemeClr val="bg1"/>
                </a:solidFill>
              </a:rPr>
              <a:t> da </a:t>
            </a:r>
            <a:r>
              <a:rPr lang="en-GB" sz="2800" dirty="0" err="1">
                <a:solidFill>
                  <a:schemeClr val="bg1"/>
                </a:solidFill>
              </a:rPr>
              <a:t>desaceleração</a:t>
            </a:r>
            <a:endParaRPr kumimoji="0" lang="pt-BR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975F0BC2-D9E2-43D8-9332-BF847426CC91}"/>
              </a:ext>
            </a:extLst>
          </p:cNvPr>
          <p:cNvSpPr txBox="1"/>
          <p:nvPr/>
        </p:nvSpPr>
        <p:spPr>
          <a:xfrm>
            <a:off x="0" y="1700808"/>
            <a:ext cx="91440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Clr>
                <a:srgbClr val="006600"/>
              </a:buClr>
              <a:buFont typeface="+mj-lt"/>
              <a:buAutoNum type="alphaLcPeriod" startAt="5"/>
            </a:pPr>
            <a:r>
              <a:rPr lang="pt-BR" dirty="0">
                <a:solidFill>
                  <a:schemeClr val="tx2"/>
                </a:solidFill>
              </a:rPr>
              <a:t>crise na Argentina: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BB7F15-A82D-4472-B748-21520C54783F}"/>
              </a:ext>
            </a:extLst>
          </p:cNvPr>
          <p:cNvSpPr txBox="1"/>
          <p:nvPr/>
        </p:nvSpPr>
        <p:spPr>
          <a:xfrm>
            <a:off x="0" y="2588770"/>
            <a:ext cx="914400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pt-BR" dirty="0">
                <a:solidFill>
                  <a:schemeClr val="tx2"/>
                </a:solidFill>
              </a:rPr>
              <a:t>2018 </a:t>
            </a:r>
            <a:r>
              <a:rPr lang="pt-BR" dirty="0">
                <a:solidFill>
                  <a:schemeClr val="tx2"/>
                </a:solidFill>
                <a:sym typeface="Symbol" panose="05050102010706020507" pitchFamily="18" charset="2"/>
              </a:rPr>
              <a:t> </a:t>
            </a:r>
            <a:r>
              <a:rPr lang="pt-BR" dirty="0">
                <a:solidFill>
                  <a:schemeClr val="tx2"/>
                </a:solidFill>
              </a:rPr>
              <a:t>brutal desvalorização cambial com fugas de capital e necessidade de ir ao FMI para obter empréstimos para recompor suas reservas internacionais (2018) 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87DEFC2-43B4-417E-A4CB-8C86D8E08091}"/>
              </a:ext>
            </a:extLst>
          </p:cNvPr>
          <p:cNvSpPr txBox="1"/>
          <p:nvPr/>
        </p:nvSpPr>
        <p:spPr>
          <a:xfrm>
            <a:off x="-33842" y="4365104"/>
            <a:ext cx="9144000" cy="1602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pt-BR" dirty="0">
                <a:solidFill>
                  <a:schemeClr val="tx2"/>
                </a:solidFill>
              </a:rPr>
              <a:t>agosto/ 2019 (eleições primárias):</a:t>
            </a:r>
          </a:p>
          <a:p>
            <a:pPr marL="400050" indent="-40005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tx2"/>
                </a:solidFill>
              </a:rPr>
              <a:t>deterioração dos indicadores de confiança com elevações dos prêmios de risco </a:t>
            </a:r>
          </a:p>
          <a:p>
            <a:pPr marL="400050" indent="-40005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tx2"/>
                </a:solidFill>
              </a:rPr>
              <a:t>com fugas de capitais</a:t>
            </a:r>
          </a:p>
        </p:txBody>
      </p:sp>
    </p:spTree>
    <p:extLst>
      <p:ext uri="{BB962C8B-B14F-4D97-AF65-F5344CB8AC3E}">
        <p14:creationId xmlns:p14="http://schemas.microsoft.com/office/powerpoint/2010/main" val="2918176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7">
            <a:extLst>
              <a:ext uri="{FF2B5EF4-FFF2-40B4-BE49-F238E27FC236}">
                <a16:creationId xmlns:a16="http://schemas.microsoft.com/office/drawing/2014/main" id="{C146E8BB-09F2-43EB-A82F-BB26F88AD3CF}"/>
              </a:ext>
            </a:extLst>
          </p:cNvPr>
          <p:cNvSpPr txBox="1">
            <a:spLocks/>
          </p:cNvSpPr>
          <p:nvPr/>
        </p:nvSpPr>
        <p:spPr>
          <a:xfrm>
            <a:off x="0" y="-58993"/>
            <a:ext cx="9144000" cy="1362034"/>
          </a:xfrm>
          <a:prstGeom prst="rect">
            <a:avLst/>
          </a:prstGeom>
          <a:solidFill>
            <a:srgbClr val="006666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endParaRPr lang="en-GB" sz="2800" dirty="0">
              <a:solidFill>
                <a:srgbClr val="FF0000"/>
              </a:solidFill>
            </a:endParaRPr>
          </a:p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en-GB" sz="2800" dirty="0" err="1">
                <a:solidFill>
                  <a:schemeClr val="bg1"/>
                </a:solidFill>
              </a:rPr>
              <a:t>Existem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sinais</a:t>
            </a:r>
            <a:r>
              <a:rPr lang="en-GB" sz="2800" dirty="0">
                <a:solidFill>
                  <a:schemeClr val="bg1"/>
                </a:solidFill>
              </a:rPr>
              <a:t> de </a:t>
            </a:r>
            <a:r>
              <a:rPr lang="en-GB" sz="2800" dirty="0" err="1">
                <a:solidFill>
                  <a:schemeClr val="bg1"/>
                </a:solidFill>
              </a:rPr>
              <a:t>aversão</a:t>
            </a:r>
            <a:r>
              <a:rPr lang="en-GB" sz="2800" dirty="0">
                <a:solidFill>
                  <a:schemeClr val="bg1"/>
                </a:solidFill>
              </a:rPr>
              <a:t> global a </a:t>
            </a:r>
            <a:r>
              <a:rPr lang="en-GB" sz="2800" dirty="0" err="1">
                <a:solidFill>
                  <a:schemeClr val="bg1"/>
                </a:solidFill>
              </a:rPr>
              <a:t>risco</a:t>
            </a:r>
            <a:endParaRPr kumimoji="0" lang="pt-BR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7535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7">
            <a:extLst>
              <a:ext uri="{FF2B5EF4-FFF2-40B4-BE49-F238E27FC236}">
                <a16:creationId xmlns:a16="http://schemas.microsoft.com/office/drawing/2014/main" id="{6051AC76-7656-4F67-8A35-F7F58ED61516}"/>
              </a:ext>
            </a:extLst>
          </p:cNvPr>
          <p:cNvSpPr txBox="1">
            <a:spLocks/>
          </p:cNvSpPr>
          <p:nvPr/>
        </p:nvSpPr>
        <p:spPr>
          <a:xfrm>
            <a:off x="0" y="-58993"/>
            <a:ext cx="9144000" cy="1362034"/>
          </a:xfrm>
          <a:prstGeom prst="rect">
            <a:avLst/>
          </a:prstGeom>
          <a:solidFill>
            <a:srgbClr val="006666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endParaRPr lang="en-GB" sz="2800" dirty="0">
              <a:solidFill>
                <a:srgbClr val="FF0000"/>
              </a:solidFill>
            </a:endParaRPr>
          </a:p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en-GB" sz="2800" dirty="0">
                <a:solidFill>
                  <a:schemeClr val="bg1"/>
                </a:solidFill>
              </a:rPr>
              <a:t>A </a:t>
            </a:r>
            <a:r>
              <a:rPr lang="en-GB" sz="2800" dirty="0" err="1">
                <a:solidFill>
                  <a:schemeClr val="bg1"/>
                </a:solidFill>
              </a:rPr>
              <a:t>valorização</a:t>
            </a:r>
            <a:r>
              <a:rPr lang="en-GB" sz="2800" dirty="0">
                <a:solidFill>
                  <a:schemeClr val="bg1"/>
                </a:solidFill>
              </a:rPr>
              <a:t> do U$ </a:t>
            </a:r>
            <a:r>
              <a:rPr lang="en-GB" sz="2800" dirty="0" err="1">
                <a:solidFill>
                  <a:schemeClr val="bg1"/>
                </a:solidFill>
              </a:rPr>
              <a:t>frente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às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principais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moedas</a:t>
            </a:r>
            <a:endParaRPr kumimoji="0" lang="pt-BR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8171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626E353-FA18-4691-971C-89315E54F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324992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626E353-FA18-4691-971C-89315E54F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709" y="0"/>
            <a:ext cx="9144000" cy="6857999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p:sp>
        <p:nvSpPr>
          <p:cNvPr id="3" name="CaixaDeTexto 1">
            <a:extLst>
              <a:ext uri="{FF2B5EF4-FFF2-40B4-BE49-F238E27FC236}">
                <a16:creationId xmlns:a16="http://schemas.microsoft.com/office/drawing/2014/main" id="{EE541EEB-8BBB-4362-AFD9-94EA012EBC23}"/>
              </a:ext>
            </a:extLst>
          </p:cNvPr>
          <p:cNvSpPr txBox="1"/>
          <p:nvPr/>
        </p:nvSpPr>
        <p:spPr>
          <a:xfrm>
            <a:off x="4283968" y="980728"/>
            <a:ext cx="3960440" cy="523216"/>
          </a:xfrm>
          <a:prstGeom prst="rect">
            <a:avLst/>
          </a:prstGeom>
          <a:solidFill>
            <a:schemeClr val="bg1"/>
          </a:solidFill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45718" tIns="45718" rIns="45718" bIns="45718" numCol="1" spcCol="38100" rtlCol="0" anchor="t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14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A valorização do U$ frente às demais moedas pode se dar:</a:t>
            </a:r>
          </a:p>
        </p:txBody>
      </p:sp>
      <p:sp>
        <p:nvSpPr>
          <p:cNvPr id="4" name="CaixaDeTexto 1">
            <a:extLst>
              <a:ext uri="{FF2B5EF4-FFF2-40B4-BE49-F238E27FC236}">
                <a16:creationId xmlns:a16="http://schemas.microsoft.com/office/drawing/2014/main" id="{BF35D16D-7874-4481-9465-1CF94C22314B}"/>
              </a:ext>
            </a:extLst>
          </p:cNvPr>
          <p:cNvSpPr txBox="1"/>
          <p:nvPr/>
        </p:nvSpPr>
        <p:spPr>
          <a:xfrm>
            <a:off x="3059832" y="4149080"/>
            <a:ext cx="3960440" cy="523216"/>
          </a:xfrm>
          <a:prstGeom prst="rect">
            <a:avLst/>
          </a:prstGeom>
          <a:solidFill>
            <a:schemeClr val="bg1"/>
          </a:solidFill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45718" tIns="45718" rIns="45718" bIns="45718" numCol="1" spcCol="38100" rtlCol="0" anchor="t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14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a. pelo diferencial de juros EUA x Resto do Mundo</a:t>
            </a:r>
          </a:p>
        </p:txBody>
      </p:sp>
      <p:sp>
        <p:nvSpPr>
          <p:cNvPr id="5" name="CaixaDeTexto 1">
            <a:extLst>
              <a:ext uri="{FF2B5EF4-FFF2-40B4-BE49-F238E27FC236}">
                <a16:creationId xmlns:a16="http://schemas.microsoft.com/office/drawing/2014/main" id="{93872070-86BF-465E-A0E9-0BA4C81D309D}"/>
              </a:ext>
            </a:extLst>
          </p:cNvPr>
          <p:cNvSpPr txBox="1"/>
          <p:nvPr/>
        </p:nvSpPr>
        <p:spPr>
          <a:xfrm>
            <a:off x="3059832" y="4672296"/>
            <a:ext cx="3960440" cy="523216"/>
          </a:xfrm>
          <a:prstGeom prst="rect">
            <a:avLst/>
          </a:prstGeom>
          <a:solidFill>
            <a:schemeClr val="bg1"/>
          </a:solidFill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45718" tIns="45718" rIns="45718" bIns="45718" numCol="1" spcCol="38100" rtlCol="0" anchor="t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14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b. pelo diferencial de crescimento EUA x Resto do Mundo</a:t>
            </a:r>
          </a:p>
        </p:txBody>
      </p:sp>
      <p:sp>
        <p:nvSpPr>
          <p:cNvPr id="6" name="CaixaDeTexto 1">
            <a:extLst>
              <a:ext uri="{FF2B5EF4-FFF2-40B4-BE49-F238E27FC236}">
                <a16:creationId xmlns:a16="http://schemas.microsoft.com/office/drawing/2014/main" id="{B7998ED2-64A4-42D1-9DD4-EF3314B73F03}"/>
              </a:ext>
            </a:extLst>
          </p:cNvPr>
          <p:cNvSpPr txBox="1"/>
          <p:nvPr/>
        </p:nvSpPr>
        <p:spPr>
          <a:xfrm>
            <a:off x="7154721" y="4410688"/>
            <a:ext cx="1840120" cy="523216"/>
          </a:xfrm>
          <a:prstGeom prst="rect">
            <a:avLst/>
          </a:prstGeom>
          <a:solidFill>
            <a:schemeClr val="bg1"/>
          </a:solidFill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45718" tIns="45718" rIns="45718" bIns="45718" numCol="1" spcCol="38100" rtlCol="0" anchor="t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14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c. por aversão global a risco</a:t>
            </a:r>
          </a:p>
        </p:txBody>
      </p:sp>
    </p:spTree>
    <p:extLst>
      <p:ext uri="{BB962C8B-B14F-4D97-AF65-F5344CB8AC3E}">
        <p14:creationId xmlns:p14="http://schemas.microsoft.com/office/powerpoint/2010/main" val="3976211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7">
            <a:extLst>
              <a:ext uri="{FF2B5EF4-FFF2-40B4-BE49-F238E27FC236}">
                <a16:creationId xmlns:a16="http://schemas.microsoft.com/office/drawing/2014/main" id="{B996D421-FAC4-4D0C-9067-0BC5915C3FBD}"/>
              </a:ext>
            </a:extLst>
          </p:cNvPr>
          <p:cNvSpPr txBox="1">
            <a:spLocks/>
          </p:cNvSpPr>
          <p:nvPr/>
        </p:nvSpPr>
        <p:spPr>
          <a:xfrm>
            <a:off x="0" y="-58993"/>
            <a:ext cx="9144000" cy="1362034"/>
          </a:xfrm>
          <a:prstGeom prst="rect">
            <a:avLst/>
          </a:prstGeom>
          <a:solidFill>
            <a:srgbClr val="006666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endParaRPr lang="en-GB" sz="2800" dirty="0">
              <a:solidFill>
                <a:srgbClr val="FF0000"/>
              </a:solidFill>
            </a:endParaRPr>
          </a:p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en-GB" sz="2800" dirty="0">
                <a:solidFill>
                  <a:schemeClr val="bg1"/>
                </a:solidFill>
              </a:rPr>
              <a:t>A </a:t>
            </a:r>
            <a:r>
              <a:rPr lang="en-GB" sz="2800" dirty="0" err="1">
                <a:solidFill>
                  <a:schemeClr val="bg1"/>
                </a:solidFill>
              </a:rPr>
              <a:t>inversão</a:t>
            </a:r>
            <a:r>
              <a:rPr lang="en-GB" sz="2800" dirty="0">
                <a:solidFill>
                  <a:schemeClr val="bg1"/>
                </a:solidFill>
              </a:rPr>
              <a:t> da </a:t>
            </a:r>
            <a:r>
              <a:rPr lang="en-GB" sz="2800" dirty="0" err="1">
                <a:solidFill>
                  <a:schemeClr val="bg1"/>
                </a:solidFill>
              </a:rPr>
              <a:t>curva</a:t>
            </a:r>
            <a:r>
              <a:rPr lang="en-GB" sz="2800" dirty="0">
                <a:solidFill>
                  <a:schemeClr val="bg1"/>
                </a:solidFill>
              </a:rPr>
              <a:t> de </a:t>
            </a:r>
            <a:r>
              <a:rPr lang="en-GB" sz="2800" dirty="0" err="1">
                <a:solidFill>
                  <a:schemeClr val="bg1"/>
                </a:solidFill>
              </a:rPr>
              <a:t>juros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nos</a:t>
            </a:r>
            <a:r>
              <a:rPr lang="en-GB" sz="2800" dirty="0">
                <a:solidFill>
                  <a:schemeClr val="bg1"/>
                </a:solidFill>
              </a:rPr>
              <a:t> EUA</a:t>
            </a:r>
            <a:endParaRPr kumimoji="0" lang="pt-BR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5602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B1DDD24D-C6C7-4467-832C-D250084238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26" y="0"/>
            <a:ext cx="9144000" cy="6858000"/>
          </a:xfrm>
          <a:prstGeom prst="rect">
            <a:avLst/>
          </a:prstGeom>
          <a:ln w="76200">
            <a:solidFill>
              <a:schemeClr val="tx2"/>
            </a:solidFill>
          </a:ln>
        </p:spPr>
      </p:pic>
      <p:sp>
        <p:nvSpPr>
          <p:cNvPr id="4" name="Elipse 3">
            <a:extLst>
              <a:ext uri="{FF2B5EF4-FFF2-40B4-BE49-F238E27FC236}">
                <a16:creationId xmlns:a16="http://schemas.microsoft.com/office/drawing/2014/main" id="{EA4AA4C7-C5CC-4876-A92E-873D61B16E4C}"/>
              </a:ext>
            </a:extLst>
          </p:cNvPr>
          <p:cNvSpPr/>
          <p:nvPr/>
        </p:nvSpPr>
        <p:spPr bwMode="auto">
          <a:xfrm>
            <a:off x="8172400" y="4581128"/>
            <a:ext cx="971600" cy="1656184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CaixaDeTexto 1">
            <a:extLst>
              <a:ext uri="{FF2B5EF4-FFF2-40B4-BE49-F238E27FC236}">
                <a16:creationId xmlns:a16="http://schemas.microsoft.com/office/drawing/2014/main" id="{6092753A-460B-4887-A934-7199966A7633}"/>
              </a:ext>
            </a:extLst>
          </p:cNvPr>
          <p:cNvSpPr txBox="1"/>
          <p:nvPr/>
        </p:nvSpPr>
        <p:spPr>
          <a:xfrm>
            <a:off x="5164872" y="2204864"/>
            <a:ext cx="396044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pt-BR" sz="1400" b="1" i="0" dirty="0">
                <a:solidFill>
                  <a:sysClr val="windowText" lastClr="00000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Uma recessão econômica se aproxima??</a:t>
            </a:r>
            <a:endParaRPr lang="pt-BR" sz="1400" b="1" i="0" dirty="0">
              <a:solidFill>
                <a:sysClr val="windowText" lastClr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064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7">
            <a:extLst>
              <a:ext uri="{FF2B5EF4-FFF2-40B4-BE49-F238E27FC236}">
                <a16:creationId xmlns:a16="http://schemas.microsoft.com/office/drawing/2014/main" id="{DE50DF86-6A5C-46B1-A1D7-9D25C63A4AF3}"/>
              </a:ext>
            </a:extLst>
          </p:cNvPr>
          <p:cNvSpPr txBox="1">
            <a:spLocks/>
          </p:cNvSpPr>
          <p:nvPr/>
        </p:nvSpPr>
        <p:spPr>
          <a:xfrm>
            <a:off x="0" y="-58994"/>
            <a:ext cx="9144000" cy="1615785"/>
          </a:xfrm>
          <a:prstGeom prst="rect">
            <a:avLst/>
          </a:prstGeom>
          <a:solidFill>
            <a:srgbClr val="006666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endParaRPr lang="en-GB" sz="2800" dirty="0">
              <a:solidFill>
                <a:srgbClr val="FF0000"/>
              </a:solidFill>
            </a:endParaRPr>
          </a:p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en-GB" sz="2800" dirty="0">
                <a:solidFill>
                  <a:schemeClr val="bg1"/>
                </a:solidFill>
              </a:rPr>
              <a:t>A </a:t>
            </a:r>
            <a:r>
              <a:rPr lang="en-GB" sz="2800" dirty="0" err="1">
                <a:solidFill>
                  <a:schemeClr val="bg1"/>
                </a:solidFill>
              </a:rPr>
              <a:t>redução</a:t>
            </a:r>
            <a:r>
              <a:rPr lang="en-GB" sz="2800" dirty="0">
                <a:solidFill>
                  <a:schemeClr val="bg1"/>
                </a:solidFill>
              </a:rPr>
              <a:t> da </a:t>
            </a:r>
            <a:r>
              <a:rPr lang="en-GB" sz="2800" dirty="0" err="1">
                <a:solidFill>
                  <a:schemeClr val="bg1"/>
                </a:solidFill>
              </a:rPr>
              <a:t>liquidez</a:t>
            </a:r>
            <a:r>
              <a:rPr lang="en-GB" sz="2800" dirty="0">
                <a:solidFill>
                  <a:schemeClr val="bg1"/>
                </a:solidFill>
              </a:rPr>
              <a:t> para </a:t>
            </a:r>
            <a:r>
              <a:rPr lang="en-GB" sz="2800" dirty="0" err="1">
                <a:solidFill>
                  <a:schemeClr val="bg1"/>
                </a:solidFill>
              </a:rPr>
              <a:t>países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emergentes</a:t>
            </a:r>
            <a:r>
              <a:rPr lang="en-GB" sz="2800" dirty="0">
                <a:solidFill>
                  <a:schemeClr val="bg1"/>
                </a:solidFill>
              </a:rPr>
              <a:t> (</a:t>
            </a:r>
            <a:r>
              <a:rPr lang="en-GB" sz="2800" dirty="0" err="1">
                <a:solidFill>
                  <a:schemeClr val="bg1"/>
                </a:solidFill>
              </a:rPr>
              <a:t>menor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apetite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pelo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risco</a:t>
            </a:r>
            <a:r>
              <a:rPr lang="en-GB" sz="2800" dirty="0">
                <a:solidFill>
                  <a:schemeClr val="bg1"/>
                </a:solidFill>
              </a:rPr>
              <a:t>)</a:t>
            </a:r>
            <a:endParaRPr kumimoji="0" lang="pt-BR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286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88A49BE3-A15B-4CBB-851D-5284ED44E9AF}"/>
              </a:ext>
            </a:extLst>
          </p:cNvPr>
          <p:cNvSpPr txBox="1"/>
          <p:nvPr/>
        </p:nvSpPr>
        <p:spPr>
          <a:xfrm>
            <a:off x="-1" y="2412054"/>
            <a:ext cx="8927165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pt-BR" dirty="0"/>
              <a:t>O ambiente internacional ajuda a entender o ambiente doméstico porque existem 3 canais de contágio</a:t>
            </a:r>
            <a:r>
              <a:rPr lang="pt-BR" dirty="0">
                <a:solidFill>
                  <a:srgbClr val="002060"/>
                </a:solidFill>
              </a:rPr>
              <a:t>: </a:t>
            </a:r>
          </a:p>
        </p:txBody>
      </p:sp>
      <p:sp>
        <p:nvSpPr>
          <p:cNvPr id="7" name="Título 7">
            <a:extLst>
              <a:ext uri="{FF2B5EF4-FFF2-40B4-BE49-F238E27FC236}">
                <a16:creationId xmlns:a16="http://schemas.microsoft.com/office/drawing/2014/main" id="{1DA0654A-041B-4DDC-BA5E-87EFFCF04AE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rgbClr val="006666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endParaRPr lang="en-GB" sz="2800" dirty="0">
              <a:solidFill>
                <a:srgbClr val="FF0000"/>
              </a:solidFill>
            </a:endParaRPr>
          </a:p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en-GB" sz="2800" dirty="0">
                <a:solidFill>
                  <a:schemeClr val="bg1"/>
                </a:solidFill>
              </a:rPr>
              <a:t>O </a:t>
            </a:r>
            <a:r>
              <a:rPr lang="en-GB" sz="2800">
                <a:solidFill>
                  <a:schemeClr val="bg1"/>
                </a:solidFill>
              </a:rPr>
              <a:t>Panorama Mundial</a:t>
            </a:r>
            <a:endParaRPr kumimoji="0" lang="pt-BR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Retângulo: Cantos Arredondados 2">
            <a:extLst>
              <a:ext uri="{FF2B5EF4-FFF2-40B4-BE49-F238E27FC236}">
                <a16:creationId xmlns:a16="http://schemas.microsoft.com/office/drawing/2014/main" id="{D1D8DD2A-387A-4AE6-86B7-0F8E3E04907B}"/>
              </a:ext>
            </a:extLst>
          </p:cNvPr>
          <p:cNvSpPr/>
          <p:nvPr/>
        </p:nvSpPr>
        <p:spPr bwMode="auto">
          <a:xfrm>
            <a:off x="5508104" y="3215120"/>
            <a:ext cx="3168352" cy="590931"/>
          </a:xfrm>
          <a:prstGeom prst="round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Fluxos de comércio</a:t>
            </a: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C8DD92F4-A55C-46F1-BD3D-B0FE85EDAA0B}"/>
              </a:ext>
            </a:extLst>
          </p:cNvPr>
          <p:cNvSpPr/>
          <p:nvPr/>
        </p:nvSpPr>
        <p:spPr bwMode="auto">
          <a:xfrm>
            <a:off x="323528" y="3930255"/>
            <a:ext cx="3168352" cy="590931"/>
          </a:xfrm>
          <a:prstGeom prst="roundRect">
            <a:avLst/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Fluxos de capitais</a:t>
            </a:r>
          </a:p>
        </p:txBody>
      </p:sp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BBF735B1-662B-49D7-949D-925EDD8EC264}"/>
              </a:ext>
            </a:extLst>
          </p:cNvPr>
          <p:cNvSpPr/>
          <p:nvPr/>
        </p:nvSpPr>
        <p:spPr bwMode="auto">
          <a:xfrm>
            <a:off x="4355976" y="5013176"/>
            <a:ext cx="3168352" cy="590931"/>
          </a:xfrm>
          <a:prstGeom prst="roundRect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Confiança</a:t>
            </a:r>
          </a:p>
        </p:txBody>
      </p:sp>
    </p:spTree>
    <p:extLst>
      <p:ext uri="{BB962C8B-B14F-4D97-AF65-F5344CB8AC3E}">
        <p14:creationId xmlns:p14="http://schemas.microsoft.com/office/powerpoint/2010/main" val="4220907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F2BCD9C4-DB26-4D7A-AC34-CAFB727FA2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p:cxnSp>
        <p:nvCxnSpPr>
          <p:cNvPr id="4" name="Conector de Seta Reta 3">
            <a:extLst>
              <a:ext uri="{FF2B5EF4-FFF2-40B4-BE49-F238E27FC236}">
                <a16:creationId xmlns:a16="http://schemas.microsoft.com/office/drawing/2014/main" id="{4F814411-DC53-4D20-A038-CDF555129B25}"/>
              </a:ext>
            </a:extLst>
          </p:cNvPr>
          <p:cNvCxnSpPr>
            <a:cxnSpLocks/>
          </p:cNvCxnSpPr>
          <p:nvPr/>
        </p:nvCxnSpPr>
        <p:spPr bwMode="auto">
          <a:xfrm flipV="1">
            <a:off x="3851920" y="3429000"/>
            <a:ext cx="3168352" cy="1368152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417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CC8A051D-83D6-4F06-B74C-FA3EB88A71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8620" y="3009528"/>
            <a:ext cx="9144000" cy="1067544"/>
          </a:xfrm>
        </p:spPr>
        <p:txBody>
          <a:bodyPr/>
          <a:lstStyle/>
          <a:p>
            <a:pPr marL="285750" indent="-285750" algn="l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A desaceleração está ocorrendo em um momento de esgotamento das políticas macroeconômicas convencionais (monetária e fiscal, em alguns países)</a:t>
            </a:r>
            <a:endParaRPr lang="pt-BR" sz="1800" dirty="0"/>
          </a:p>
        </p:txBody>
      </p:sp>
      <p:sp>
        <p:nvSpPr>
          <p:cNvPr id="4" name="Título 7">
            <a:extLst>
              <a:ext uri="{FF2B5EF4-FFF2-40B4-BE49-F238E27FC236}">
                <a16:creationId xmlns:a16="http://schemas.microsoft.com/office/drawing/2014/main" id="{2F6992AA-9925-4042-8AB1-DDA54E6E78D9}"/>
              </a:ext>
            </a:extLst>
          </p:cNvPr>
          <p:cNvSpPr txBox="1">
            <a:spLocks/>
          </p:cNvSpPr>
          <p:nvPr/>
        </p:nvSpPr>
        <p:spPr>
          <a:xfrm>
            <a:off x="0" y="-58994"/>
            <a:ext cx="9144000" cy="1615785"/>
          </a:xfrm>
          <a:prstGeom prst="rect">
            <a:avLst/>
          </a:prstGeom>
          <a:solidFill>
            <a:srgbClr val="006666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endParaRPr lang="en-GB" sz="2800" dirty="0">
              <a:solidFill>
                <a:srgbClr val="FF0000"/>
              </a:solidFill>
            </a:endParaRPr>
          </a:p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en-GB" sz="2800" dirty="0">
                <a:solidFill>
                  <a:schemeClr val="bg1"/>
                </a:solidFill>
              </a:rPr>
              <a:t>Como </a:t>
            </a:r>
            <a:r>
              <a:rPr lang="en-GB" sz="2800" dirty="0" err="1">
                <a:solidFill>
                  <a:schemeClr val="bg1"/>
                </a:solidFill>
              </a:rPr>
              <a:t>os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países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têm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respondido</a:t>
            </a:r>
            <a:r>
              <a:rPr lang="en-GB" sz="2800" dirty="0">
                <a:solidFill>
                  <a:schemeClr val="bg1"/>
                </a:solidFill>
              </a:rPr>
              <a:t> à forte </a:t>
            </a:r>
            <a:r>
              <a:rPr lang="en-GB" sz="2800" dirty="0" err="1">
                <a:solidFill>
                  <a:schemeClr val="bg1"/>
                </a:solidFill>
              </a:rPr>
              <a:t>desaceleração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mundial</a:t>
            </a:r>
            <a:endParaRPr kumimoji="0" lang="pt-BR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10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DB5CE23B-DE96-4AC0-817C-D0F8331F56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76200">
            <a:solidFill>
              <a:schemeClr val="tx2"/>
            </a:solidFill>
          </a:ln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49C26F9D-A729-4FCF-BC76-EA06719D5991}"/>
              </a:ext>
            </a:extLst>
          </p:cNvPr>
          <p:cNvSpPr txBox="1"/>
          <p:nvPr/>
        </p:nvSpPr>
        <p:spPr>
          <a:xfrm>
            <a:off x="4788025" y="2060848"/>
            <a:ext cx="4104456" cy="2862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sz="1400" dirty="0"/>
              <a:t>Euro: a taxa de juros já se encontra no piso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BD6E2BF-2EB0-4635-B7C7-57322F375162}"/>
              </a:ext>
            </a:extLst>
          </p:cNvPr>
          <p:cNvSpPr txBox="1"/>
          <p:nvPr/>
        </p:nvSpPr>
        <p:spPr>
          <a:xfrm>
            <a:off x="4788025" y="2833138"/>
            <a:ext cx="4104456" cy="176868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sz="1400" dirty="0"/>
              <a:t>Set/19: </a:t>
            </a:r>
          </a:p>
          <a:p>
            <a:pPr>
              <a:buNone/>
            </a:pPr>
            <a:r>
              <a:rPr lang="pt-BR" sz="1400" dirty="0"/>
              <a:t>a. o BCE reduziu de -0,4% para -0,5% a taxa de depósito dos bancos comerciais no BCE </a:t>
            </a:r>
          </a:p>
          <a:p>
            <a:pPr>
              <a:buNone/>
            </a:pPr>
            <a:r>
              <a:rPr lang="pt-BR" sz="1400" dirty="0"/>
              <a:t>b. anunciou a volta da compra de ativos dos bancos no montante de 20 bilhões de euros mensais a partir de </a:t>
            </a:r>
            <a:r>
              <a:rPr lang="pt-BR" sz="1400" dirty="0" err="1"/>
              <a:t>nov</a:t>
            </a:r>
            <a:r>
              <a:rPr lang="pt-BR" sz="1400" dirty="0"/>
              <a:t>/19</a:t>
            </a:r>
          </a:p>
        </p:txBody>
      </p:sp>
    </p:spTree>
    <p:extLst>
      <p:ext uri="{BB962C8B-B14F-4D97-AF65-F5344CB8AC3E}">
        <p14:creationId xmlns:p14="http://schemas.microsoft.com/office/powerpoint/2010/main" val="798709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DB5CE23B-DE96-4AC0-817C-D0F8331F56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76200">
            <a:solidFill>
              <a:schemeClr val="tx2"/>
            </a:solidFill>
          </a:ln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49C26F9D-A729-4FCF-BC76-EA06719D5991}"/>
              </a:ext>
            </a:extLst>
          </p:cNvPr>
          <p:cNvSpPr txBox="1"/>
          <p:nvPr/>
        </p:nvSpPr>
        <p:spPr>
          <a:xfrm>
            <a:off x="4788024" y="2132856"/>
            <a:ext cx="4104456" cy="1574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sz="1400" dirty="0"/>
              <a:t>o FED:</a:t>
            </a:r>
          </a:p>
          <a:p>
            <a:pPr>
              <a:buNone/>
            </a:pPr>
            <a:r>
              <a:rPr lang="pt-BR" sz="1400" dirty="0"/>
              <a:t>a. começou a reduzir a taxa básica de juros em </a:t>
            </a:r>
            <a:r>
              <a:rPr lang="pt-BR" sz="1400" dirty="0" err="1"/>
              <a:t>jul</a:t>
            </a:r>
            <a:r>
              <a:rPr lang="pt-BR" sz="1400" dirty="0"/>
              <a:t>/19 </a:t>
            </a:r>
          </a:p>
          <a:p>
            <a:pPr>
              <a:buNone/>
            </a:pPr>
            <a:r>
              <a:rPr lang="pt-BR" sz="1400" dirty="0"/>
              <a:t>b. anunciou no mesmo mês a interrupção da redução do seu balanço de ativos </a:t>
            </a:r>
          </a:p>
        </p:txBody>
      </p:sp>
    </p:spTree>
    <p:extLst>
      <p:ext uri="{BB962C8B-B14F-4D97-AF65-F5344CB8AC3E}">
        <p14:creationId xmlns:p14="http://schemas.microsoft.com/office/powerpoint/2010/main" val="18905489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7">
            <a:extLst>
              <a:ext uri="{FF2B5EF4-FFF2-40B4-BE49-F238E27FC236}">
                <a16:creationId xmlns:a16="http://schemas.microsoft.com/office/drawing/2014/main" id="{53B5EAAB-67F1-4D83-AAAF-5B04B8680AFC}"/>
              </a:ext>
            </a:extLst>
          </p:cNvPr>
          <p:cNvSpPr txBox="1">
            <a:spLocks/>
          </p:cNvSpPr>
          <p:nvPr/>
        </p:nvSpPr>
        <p:spPr>
          <a:xfrm>
            <a:off x="0" y="-58993"/>
            <a:ext cx="9144000" cy="1327754"/>
          </a:xfrm>
          <a:prstGeom prst="rect">
            <a:avLst/>
          </a:prstGeom>
          <a:solidFill>
            <a:srgbClr val="006666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endParaRPr lang="en-GB" sz="2800" dirty="0">
              <a:solidFill>
                <a:srgbClr val="FF0000"/>
              </a:solidFill>
            </a:endParaRPr>
          </a:p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en-GB" sz="2800" dirty="0" err="1">
                <a:solidFill>
                  <a:schemeClr val="bg1"/>
                </a:solidFill>
              </a:rPr>
              <a:t>Esgotamento</a:t>
            </a:r>
            <a:r>
              <a:rPr lang="en-GB" sz="2800" dirty="0">
                <a:solidFill>
                  <a:schemeClr val="bg1"/>
                </a:solidFill>
              </a:rPr>
              <a:t> da </a:t>
            </a:r>
            <a:r>
              <a:rPr lang="en-GB" sz="2800" dirty="0" err="1">
                <a:solidFill>
                  <a:schemeClr val="bg1"/>
                </a:solidFill>
              </a:rPr>
              <a:t>política</a:t>
            </a:r>
            <a:r>
              <a:rPr lang="en-GB" sz="2800" dirty="0">
                <a:solidFill>
                  <a:schemeClr val="bg1"/>
                </a:solidFill>
              </a:rPr>
              <a:t> fiscal</a:t>
            </a:r>
            <a:endParaRPr kumimoji="0" lang="pt-BR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2664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897E4012-A0A9-4936-851F-68E9902960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19779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421FC1A-5102-4D38-B42E-70F2463ED0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566" y="0"/>
            <a:ext cx="9144000" cy="6858000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0196CA3F-D0A9-43E4-9B2B-AD7E87A777F2}"/>
              </a:ext>
            </a:extLst>
          </p:cNvPr>
          <p:cNvCxnSpPr>
            <a:cxnSpLocks/>
          </p:cNvCxnSpPr>
          <p:nvPr/>
        </p:nvCxnSpPr>
        <p:spPr bwMode="auto">
          <a:xfrm>
            <a:off x="4067944" y="1700808"/>
            <a:ext cx="0" cy="43924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66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363073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946E354F-9FD7-48A2-8604-6A9284690B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p:sp>
        <p:nvSpPr>
          <p:cNvPr id="7" name="CaixaDeTexto 1">
            <a:extLst>
              <a:ext uri="{FF2B5EF4-FFF2-40B4-BE49-F238E27FC236}">
                <a16:creationId xmlns:a16="http://schemas.microsoft.com/office/drawing/2014/main" id="{DCE81166-81D3-4A19-B144-C3227421E47B}"/>
              </a:ext>
            </a:extLst>
          </p:cNvPr>
          <p:cNvSpPr txBox="1"/>
          <p:nvPr/>
        </p:nvSpPr>
        <p:spPr>
          <a:xfrm>
            <a:off x="7164288" y="404664"/>
            <a:ext cx="914400" cy="33924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t-BR" sz="1100" b="1" dirty="0">
                <a:latin typeface="Arial" panose="020B0604020202020204" pitchFamily="34" charset="0"/>
                <a:cs typeface="Arial" panose="020B0604020202020204" pitchFamily="34" charset="0"/>
              </a:rPr>
              <a:t>Fonte: BIS</a:t>
            </a:r>
          </a:p>
        </p:txBody>
      </p:sp>
    </p:spTree>
    <p:extLst>
      <p:ext uri="{BB962C8B-B14F-4D97-AF65-F5344CB8AC3E}">
        <p14:creationId xmlns:p14="http://schemas.microsoft.com/office/powerpoint/2010/main" val="1443340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7">
            <a:extLst>
              <a:ext uri="{FF2B5EF4-FFF2-40B4-BE49-F238E27FC236}">
                <a16:creationId xmlns:a16="http://schemas.microsoft.com/office/drawing/2014/main" id="{0204FA7F-396E-4C8E-8328-B645037CD89D}"/>
              </a:ext>
            </a:extLst>
          </p:cNvPr>
          <p:cNvSpPr txBox="1">
            <a:spLocks/>
          </p:cNvSpPr>
          <p:nvPr/>
        </p:nvSpPr>
        <p:spPr>
          <a:xfrm>
            <a:off x="0" y="-58993"/>
            <a:ext cx="9144000" cy="1471770"/>
          </a:xfrm>
          <a:prstGeom prst="rect">
            <a:avLst/>
          </a:prstGeom>
          <a:solidFill>
            <a:srgbClr val="006666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endParaRPr lang="en-GB" sz="2800" dirty="0">
              <a:solidFill>
                <a:srgbClr val="FF0000"/>
              </a:solidFill>
            </a:endParaRPr>
          </a:p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en-GB" sz="2800" dirty="0">
                <a:solidFill>
                  <a:schemeClr val="bg1"/>
                </a:solidFill>
              </a:rPr>
              <a:t>O Panorama Mundial é </a:t>
            </a:r>
            <a:r>
              <a:rPr lang="en-GB" sz="2800" dirty="0" err="1">
                <a:solidFill>
                  <a:schemeClr val="bg1"/>
                </a:solidFill>
              </a:rPr>
              <a:t>desafiador</a:t>
            </a:r>
            <a:endParaRPr kumimoji="0" lang="pt-BR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2210770B-52E5-4A77-8E6D-83D2F1ACFC03}"/>
              </a:ext>
            </a:extLst>
          </p:cNvPr>
          <p:cNvSpPr/>
          <p:nvPr/>
        </p:nvSpPr>
        <p:spPr bwMode="auto">
          <a:xfrm>
            <a:off x="395536" y="1618422"/>
            <a:ext cx="3096344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Incertezas</a:t>
            </a:r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A061E5AC-465D-41C1-853F-42D074CAB3DA}"/>
              </a:ext>
            </a:extLst>
          </p:cNvPr>
          <p:cNvSpPr/>
          <p:nvPr/>
        </p:nvSpPr>
        <p:spPr bwMode="auto">
          <a:xfrm>
            <a:off x="4788023" y="1714176"/>
            <a:ext cx="3566479" cy="914400"/>
          </a:xfrm>
          <a:prstGeom prst="round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Desaceleração</a:t>
            </a: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F224FBBD-9914-4015-95EA-C9512B443C2F}"/>
              </a:ext>
            </a:extLst>
          </p:cNvPr>
          <p:cNvSpPr/>
          <p:nvPr/>
        </p:nvSpPr>
        <p:spPr bwMode="auto">
          <a:xfrm>
            <a:off x="160468" y="3231890"/>
            <a:ext cx="3566479" cy="914400"/>
          </a:xfrm>
          <a:prstGeom prst="roundRect">
            <a:avLst/>
          </a:prstGeom>
          <a:solidFill>
            <a:srgbClr val="FF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Recessão</a:t>
            </a:r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E2C274A4-DA4C-461B-A23E-8651511832A0}"/>
              </a:ext>
            </a:extLst>
          </p:cNvPr>
          <p:cNvSpPr/>
          <p:nvPr/>
        </p:nvSpPr>
        <p:spPr bwMode="auto">
          <a:xfrm>
            <a:off x="4788024" y="3615996"/>
            <a:ext cx="3566479" cy="914400"/>
          </a:xfrm>
          <a:prstGeom prst="roundRect">
            <a:avLst/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Guerra Comercial</a:t>
            </a:r>
          </a:p>
        </p:txBody>
      </p:sp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65DC3E1B-D853-402F-9434-0F3C4AA79B79}"/>
              </a:ext>
            </a:extLst>
          </p:cNvPr>
          <p:cNvSpPr/>
          <p:nvPr/>
        </p:nvSpPr>
        <p:spPr bwMode="auto">
          <a:xfrm>
            <a:off x="446619" y="5293618"/>
            <a:ext cx="3566479" cy="9144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Tensões Geopolíticas</a:t>
            </a:r>
          </a:p>
        </p:txBody>
      </p: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34ECF66D-AF68-48EB-939F-8B4790A5DDAE}"/>
              </a:ext>
            </a:extLst>
          </p:cNvPr>
          <p:cNvSpPr/>
          <p:nvPr/>
        </p:nvSpPr>
        <p:spPr bwMode="auto">
          <a:xfrm>
            <a:off x="5130903" y="4758775"/>
            <a:ext cx="3833583" cy="1288025"/>
          </a:xfrm>
          <a:prstGeom prst="roundRect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Nova Onda de Protecionismo </a:t>
            </a:r>
            <a:r>
              <a:rPr lang="pt-BR" sz="2000" dirty="0"/>
              <a:t>E</a:t>
            </a:r>
            <a:r>
              <a:rPr kumimoji="0" lang="pt-B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conômico, </a:t>
            </a:r>
            <a:r>
              <a:rPr lang="pt-BR" sz="2000" dirty="0"/>
              <a:t>C</a:t>
            </a:r>
            <a:r>
              <a:rPr kumimoji="0" lang="pt-B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ultural/Racial</a:t>
            </a:r>
          </a:p>
        </p:txBody>
      </p:sp>
    </p:spTree>
    <p:extLst>
      <p:ext uri="{BB962C8B-B14F-4D97-AF65-F5344CB8AC3E}">
        <p14:creationId xmlns:p14="http://schemas.microsoft.com/office/powerpoint/2010/main" val="3831538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8BE75ABE-7276-4B78-9B5E-15ACBA708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76200">
            <a:solidFill>
              <a:schemeClr val="tx2"/>
            </a:solidFill>
          </a:ln>
        </p:spPr>
      </p:pic>
      <p:sp>
        <p:nvSpPr>
          <p:cNvPr id="5" name="CaixaDeTexto 1">
            <a:extLst>
              <a:ext uri="{FF2B5EF4-FFF2-40B4-BE49-F238E27FC236}">
                <a16:creationId xmlns:a16="http://schemas.microsoft.com/office/drawing/2014/main" id="{AF594B5D-76B8-47B8-ACC8-6E2D2F8F8D33}"/>
              </a:ext>
            </a:extLst>
          </p:cNvPr>
          <p:cNvSpPr txBox="1"/>
          <p:nvPr/>
        </p:nvSpPr>
        <p:spPr>
          <a:xfrm>
            <a:off x="5004048" y="4797152"/>
            <a:ext cx="3672408" cy="360040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pt-BR" sz="1400" b="1" baseline="0" dirty="0">
                <a:latin typeface="Arial" panose="020B0604020202020204" pitchFamily="34" charset="0"/>
                <a:cs typeface="Arial" panose="020B0604020202020204" pitchFamily="34" charset="0"/>
              </a:rPr>
              <a:t>recessão  mundial  = PIB em torno de 3%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DC2942FF-7E9E-44DF-860C-90218576DE14}"/>
              </a:ext>
            </a:extLst>
          </p:cNvPr>
          <p:cNvSpPr/>
          <p:nvPr/>
        </p:nvSpPr>
        <p:spPr bwMode="auto">
          <a:xfrm>
            <a:off x="7145560" y="2142768"/>
            <a:ext cx="1746920" cy="2304256"/>
          </a:xfrm>
          <a:prstGeom prst="ellipse">
            <a:avLst/>
          </a:prstGeom>
          <a:noFill/>
          <a:ln w="76200" cap="flat" cmpd="sng" algn="ctr">
            <a:solidFill>
              <a:srgbClr val="FF0066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054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B859EB29-5494-4C7E-90AB-45D14D8772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76200">
            <a:solidFill>
              <a:schemeClr val="tx2"/>
            </a:solidFill>
          </a:ln>
        </p:spPr>
      </p:pic>
      <p:sp>
        <p:nvSpPr>
          <p:cNvPr id="4" name="Elipse 3">
            <a:extLst>
              <a:ext uri="{FF2B5EF4-FFF2-40B4-BE49-F238E27FC236}">
                <a16:creationId xmlns:a16="http://schemas.microsoft.com/office/drawing/2014/main" id="{8510967F-9939-49E2-8636-8FACAB2C6D28}"/>
              </a:ext>
            </a:extLst>
          </p:cNvPr>
          <p:cNvSpPr/>
          <p:nvPr/>
        </p:nvSpPr>
        <p:spPr bwMode="auto">
          <a:xfrm>
            <a:off x="5004048" y="1412776"/>
            <a:ext cx="4032448" cy="4608512"/>
          </a:xfrm>
          <a:prstGeom prst="ellipse">
            <a:avLst/>
          </a:prstGeom>
          <a:noFill/>
          <a:ln w="76200" cap="flat" cmpd="sng" algn="ctr">
            <a:solidFill>
              <a:schemeClr val="accent2">
                <a:lumMod val="75000"/>
              </a:schemeClr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705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2BDCE1F-D491-4A13-8105-27D03E24CD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76200">
            <a:solidFill>
              <a:schemeClr val="tx2"/>
            </a:solidFill>
          </a:ln>
        </p:spPr>
      </p:pic>
      <p:sp>
        <p:nvSpPr>
          <p:cNvPr id="3" name="CaixaDeTexto 1">
            <a:extLst>
              <a:ext uri="{FF2B5EF4-FFF2-40B4-BE49-F238E27FC236}">
                <a16:creationId xmlns:a16="http://schemas.microsoft.com/office/drawing/2014/main" id="{CEDA2093-14B5-49F4-82B9-150AA6BD4086}"/>
              </a:ext>
            </a:extLst>
          </p:cNvPr>
          <p:cNvSpPr txBox="1"/>
          <p:nvPr/>
        </p:nvSpPr>
        <p:spPr>
          <a:xfrm>
            <a:off x="827584" y="1412776"/>
            <a:ext cx="4176464" cy="792088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Os últimos dados apontam para uma clara</a:t>
            </a:r>
          </a:p>
          <a:p>
            <a:pPr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tendência à desaceleração da economia global</a:t>
            </a:r>
          </a:p>
        </p:txBody>
      </p:sp>
      <p:sp>
        <p:nvSpPr>
          <p:cNvPr id="4" name="CaixaDeTexto 1">
            <a:extLst>
              <a:ext uri="{FF2B5EF4-FFF2-40B4-BE49-F238E27FC236}">
                <a16:creationId xmlns:a16="http://schemas.microsoft.com/office/drawing/2014/main" id="{05542495-2D3C-4411-8BCC-1EA38F25BD41}"/>
              </a:ext>
            </a:extLst>
          </p:cNvPr>
          <p:cNvSpPr txBox="1"/>
          <p:nvPr/>
        </p:nvSpPr>
        <p:spPr>
          <a:xfrm>
            <a:off x="395536" y="5448293"/>
            <a:ext cx="3960440" cy="792088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O que l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evará o FMI a revisar ainda mais para </a:t>
            </a:r>
          </a:p>
          <a:p>
            <a:pPr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baixo suas projeções para os próximos anos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202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7">
            <a:extLst>
              <a:ext uri="{FF2B5EF4-FFF2-40B4-BE49-F238E27FC236}">
                <a16:creationId xmlns:a16="http://schemas.microsoft.com/office/drawing/2014/main" id="{3EDDF2AB-A650-4A25-AEF4-891AFC2DDB59}"/>
              </a:ext>
            </a:extLst>
          </p:cNvPr>
          <p:cNvSpPr txBox="1">
            <a:spLocks/>
          </p:cNvSpPr>
          <p:nvPr/>
        </p:nvSpPr>
        <p:spPr>
          <a:xfrm>
            <a:off x="0" y="-58993"/>
            <a:ext cx="9144000" cy="1327754"/>
          </a:xfrm>
          <a:prstGeom prst="rect">
            <a:avLst/>
          </a:prstGeom>
          <a:solidFill>
            <a:srgbClr val="006666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endParaRPr lang="en-GB" sz="2800" dirty="0">
              <a:solidFill>
                <a:srgbClr val="FF0000"/>
              </a:solidFill>
            </a:endParaRPr>
          </a:p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en-GB" sz="2800" dirty="0" err="1">
                <a:solidFill>
                  <a:schemeClr val="bg1"/>
                </a:solidFill>
              </a:rPr>
              <a:t>Os</a:t>
            </a:r>
            <a:r>
              <a:rPr lang="en-GB" sz="2800" dirty="0">
                <a:solidFill>
                  <a:schemeClr val="bg1"/>
                </a:solidFill>
              </a:rPr>
              <a:t> EUA</a:t>
            </a:r>
            <a:endParaRPr kumimoji="0" lang="pt-BR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579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39E27D2B-7244-4BF7-96C6-EE44944086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76200">
            <a:solidFill>
              <a:schemeClr val="tx2"/>
            </a:solidFill>
          </a:ln>
        </p:spPr>
      </p:pic>
      <p:cxnSp>
        <p:nvCxnSpPr>
          <p:cNvPr id="4" name="Conector de Seta Reta 3">
            <a:extLst>
              <a:ext uri="{FF2B5EF4-FFF2-40B4-BE49-F238E27FC236}">
                <a16:creationId xmlns:a16="http://schemas.microsoft.com/office/drawing/2014/main" id="{84C73989-6750-4906-9EA1-279D8D291C1D}"/>
              </a:ext>
            </a:extLst>
          </p:cNvPr>
          <p:cNvCxnSpPr/>
          <p:nvPr/>
        </p:nvCxnSpPr>
        <p:spPr bwMode="auto">
          <a:xfrm>
            <a:off x="7956376" y="1700808"/>
            <a:ext cx="914400" cy="91440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366139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BA Políticas Macroeconômicas 1 2017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ágina" ma:contentTypeID="0x010100C568DB52D9D0A14D9B2FDCC96666E9F2007948130EC3DB064584E219954237AF3900140571B69DD2ED40ADDA39CB3E3D71D1" ma:contentTypeVersion="2" ma:contentTypeDescription="Crie um novo documento." ma:contentTypeScope="" ma:versionID="18bd8ac51223c21121d92e8f0b84454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f738b3b86f12c576a6b98adc8f11e98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Comments" minOccurs="0"/>
                <xsd:element ref="ns1:PublishingStartDate" minOccurs="0"/>
                <xsd:element ref="ns1:PublishingExpirationDate" minOccurs="0"/>
                <xsd:element ref="ns1:PublishingContact" minOccurs="0"/>
                <xsd:element ref="ns1:PublishingContactEmail" minOccurs="0"/>
                <xsd:element ref="ns1:PublishingContactName" minOccurs="0"/>
                <xsd:element ref="ns1:PublishingContactPicture" minOccurs="0"/>
                <xsd:element ref="ns1:PublishingPageLayout" minOccurs="0"/>
                <xsd:element ref="ns1:PublishingVariationGroupID" minOccurs="0"/>
                <xsd:element ref="ns1:PublishingVariationRelationshipLinkFieldID" minOccurs="0"/>
                <xsd:element ref="ns1:PublishingRollupImage" minOccurs="0"/>
                <xsd:element ref="ns1:Audience" minOccurs="0"/>
                <xsd:element ref="ns1:PublishingIsFurlPage" minOccurs="0"/>
                <xsd:element ref="ns1:SeoBrowserTitle" minOccurs="0"/>
                <xsd:element ref="ns1:SeoMetaDescription" minOccurs="0"/>
                <xsd:element ref="ns1:SeoKeywords" minOccurs="0"/>
                <xsd:element ref="ns1:SeoRobotsNoIndex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omments" ma:index="8" nillable="true" ma:displayName="Comentários" ma:internalName="Comments">
      <xsd:simpleType>
        <xsd:restriction base="dms:Note">
          <xsd:maxLength value="255"/>
        </xsd:restriction>
      </xsd:simpleType>
    </xsd:element>
    <xsd:element name="PublishingStartDate" ma:index="9" nillable="true" ma:displayName="Agendamento de Data de Início" ma:description="Data de Início de Agendamento é uma coluna de site criada pelo recurso de Publicação. Ela é usada para especificar a data e hora em que essa página aparecerá pela primeira vez aos visitantes do site." ma:hidden="true" ma:internalName="PublishingStartDate">
      <xsd:simpleType>
        <xsd:restriction base="dms:Unknown"/>
      </xsd:simpleType>
    </xsd:element>
    <xsd:element name="PublishingExpirationDate" ma:index="10" nillable="true" ma:displayName="Agendamento de Data de Término" ma:description="Data Final de Agendamento é uma coluna de site criada pelo recurso de Publicação. Ela é usada para especificar a data e a hora em que essa página não será mais exibida aos visitantes do site." ma:hidden="true" ma:internalName="PublishingExpirationDate">
      <xsd:simpleType>
        <xsd:restriction base="dms:Unknown"/>
      </xsd:simpleType>
    </xsd:element>
    <xsd:element name="PublishingContact" ma:index="11" nillable="true" ma:displayName="Contato" ma:description="Contato é uma coluna de site criada pelo recurso de Publicação. Ela é usada no Tipo de Conteúdo de Página como a pessoa ou o grupo que representa a pessoa de contato para a página." ma:list="UserInfo" ma:internalName="PublishingContact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ublishingContactEmail" ma:index="12" nillable="true" ma:displayName="Email para Contato" ma:description="Endereço de Email de Contato é uma coluna de site criada pelo recurso de Publicação. Ela é usada no Tipo de Conteúdo de Página como o endereço de email da pessoa ou do grupo que representa a pessoa de contato para a página." ma:internalName="PublishingContactEmail">
      <xsd:simpleType>
        <xsd:restriction base="dms:Text">
          <xsd:maxLength value="255"/>
        </xsd:restriction>
      </xsd:simpleType>
    </xsd:element>
    <xsd:element name="PublishingContactName" ma:index="13" nillable="true" ma:displayName="Nome do Contato" ma:description="Nome do Contato é uma coluna de site criada pelo recurso de Publicação. Ela é usada no Tipo de Conteúdo de Página como o nome da pessoa ou do grupo que representa a pessoa de contato para a página." ma:internalName="PublishingContactName">
      <xsd:simpleType>
        <xsd:restriction base="dms:Text">
          <xsd:maxLength value="255"/>
        </xsd:restriction>
      </xsd:simpleType>
    </xsd:element>
    <xsd:element name="PublishingContactPicture" ma:index="14" nillable="true" ma:displayName="Imagem do Contato" ma:description="Imagem do Contato é uma coluna de site criada pelo recurso de Publicação. Ela é usada no Tipo de Conteúdo de Página como a imagem do usuário ou do grupo que representa a pessoa de contato para a página." ma:format="Image" ma:internalName="PublishingContactPictur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PublishingPageLayout" ma:index="15" nillable="true" ma:displayName="Layout de Página" ma:internalName="PublishingPageLayout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PublishingVariationGroupID" ma:index="16" nillable="true" ma:displayName="Identificação do Grupo de Variações" ma:hidden="true" ma:internalName="PublishingVariationGroupID">
      <xsd:simpleType>
        <xsd:restriction base="dms:Text">
          <xsd:maxLength value="255"/>
        </xsd:restriction>
      </xsd:simpleType>
    </xsd:element>
    <xsd:element name="PublishingVariationRelationshipLinkFieldID" ma:index="17" nillable="true" ma:displayName="Link de Relação de Variação" ma:hidden="true" ma:internalName="PublishingVariationRelationshipLinkFieldID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PublishingRollupImage" ma:index="18" nillable="true" ma:displayName="Imagem Cumulativa" ma:description="Imagem de Rollup é uma coluna de site criada pelo recurso de Publicação. Ela é usada no Tipo de Conteúdo de Página como a imagem para a página mostrada em rollups de conteúdo, como a Web Part de Conteúdo por Pesquisa." ma:internalName="PublishingRollupImage">
      <xsd:simpleType>
        <xsd:restriction base="dms:Unknown"/>
      </xsd:simpleType>
    </xsd:element>
    <xsd:element name="Audience" ma:index="19" nillable="true" ma:displayName="Públicos-alvo" ma:description="Públicos-alvo é uma coluna de site criada pelo recurso de Publicação. Ela é usada para especificar públicos-alvo aos quais essa página será direcionada." ma:internalName="Audience">
      <xsd:simpleType>
        <xsd:restriction base="dms:Unknown"/>
      </xsd:simpleType>
    </xsd:element>
    <xsd:element name="PublishingIsFurlPage" ma:index="20" nillable="true" ma:displayName="Ocultar URLs físicas da pesquisa" ma:description="Se marcada, a URL física desta página não aparecerá nos resultados da pesquisa. URLs amigáveis atribuídas a esta página sempre aparecerão." ma:internalName="PublishingIsFurlPage">
      <xsd:simpleType>
        <xsd:restriction base="dms:Boolean"/>
      </xsd:simpleType>
    </xsd:element>
    <xsd:element name="SeoBrowserTitle" ma:index="21" nillable="true" ma:displayName="Título do Navegador" ma:description="Título do Navegador é uma coluna de site criada pelo recurso de Publicação. Ela é usada como o título que aparece na parte superior de uma janela do navegador e pode aparecer em resultados de pesquisa da Internet." ma:hidden="true" ma:internalName="SeoBrowserTitle">
      <xsd:simpleType>
        <xsd:restriction base="dms:Text"/>
      </xsd:simpleType>
    </xsd:element>
    <xsd:element name="SeoMetaDescription" ma:index="22" nillable="true" ma:displayName="Descrição Meta" ma:description="Descrição Meta é uma coluna de site criada pelo recurso de Publicação. Mecanismos de pesquisa da Internet podem exibir essa descrição em páginas de resultados de pesquisa." ma:hidden="true" ma:internalName="SeoMetaDescription">
      <xsd:simpleType>
        <xsd:restriction base="dms:Text"/>
      </xsd:simpleType>
    </xsd:element>
    <xsd:element name="SeoKeywords" ma:index="23" nillable="true" ma:displayName="Meta Palavras-chave" ma:description="Meta Palavras-chave" ma:hidden="true" ma:internalName="SeoKeywords">
      <xsd:simpleType>
        <xsd:restriction base="dms:Text"/>
      </xsd:simpleType>
    </xsd:element>
    <xsd:element name="SeoRobotsNoIndex" ma:index="24" nillable="true" ma:displayName="Ocultar de Mecanismos de Pesquisa da Internet" ma:description="Ocultar de Mecanismos de Pesquisa da Internet é uma coluna de site criada pelo recurso de Publicação. Ela é usada para indicar aos rastreadores de mecanismos de pesquisa que uma determinada página não deve ser indexada." ma:hidden="true" ma:internalName="RobotsNoIndex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RollupImage xmlns="http://schemas.microsoft.com/sharepoint/v3" xsi:nil="true"/>
    <PublishingContactEmail xmlns="http://schemas.microsoft.com/sharepoint/v3" xsi:nil="true"/>
    <PublishingVariationRelationshipLinkFieldID xmlns="http://schemas.microsoft.com/sharepoint/v3">
      <Url xsi:nil="true"/>
      <Description xsi:nil="true"/>
    </PublishingVariationRelationshipLinkFieldID>
    <SeoKeywords xmlns="http://schemas.microsoft.com/sharepoint/v3" xsi:nil="true"/>
    <PublishingVariationGroupID xmlns="http://schemas.microsoft.com/sharepoint/v3" xsi:nil="true"/>
    <Audience xmlns="http://schemas.microsoft.com/sharepoint/v3" xsi:nil="true"/>
    <PublishingIsFurlPage xmlns="http://schemas.microsoft.com/sharepoint/v3" xsi:nil="true"/>
    <PublishingExpirationDate xmlns="http://schemas.microsoft.com/sharepoint/v3" xsi:nil="true"/>
    <SeoBrowserTitle xmlns="http://schemas.microsoft.com/sharepoint/v3" xsi:nil="true"/>
    <PublishingContactPicture xmlns="http://schemas.microsoft.com/sharepoint/v3">
      <Url xsi:nil="true"/>
      <Description xsi:nil="true"/>
    </PublishingContactPicture>
    <PublishingStartDate xmlns="http://schemas.microsoft.com/sharepoint/v3" xsi:nil="true"/>
    <SeoRobotsNoIndex xmlns="http://schemas.microsoft.com/sharepoint/v3" xsi:nil="true"/>
    <SeoMetaDescription xmlns="http://schemas.microsoft.com/sharepoint/v3" xsi:nil="true"/>
    <PublishingContact xmlns="http://schemas.microsoft.com/sharepoint/v3">
      <UserInfo>
        <DisplayName/>
        <AccountId xsi:nil="true"/>
        <AccountType/>
      </UserInfo>
    </PublishingContact>
    <PublishingContactName xmlns="http://schemas.microsoft.com/sharepoint/v3" xsi:nil="true"/>
    <Comments xmlns="http://schemas.microsoft.com/sharepoint/v3" xsi:nil="true"/>
    <PublishingPageLayout xmlns="http://schemas.microsoft.com/sharepoint/v3">
      <Url xsi:nil="true"/>
      <Description xsi:nil="true"/>
    </PublishingPageLayout>
  </documentManagement>
</p:properties>
</file>

<file path=customXml/itemProps1.xml><?xml version="1.0" encoding="utf-8"?>
<ds:datastoreItem xmlns:ds="http://schemas.openxmlformats.org/officeDocument/2006/customXml" ds:itemID="{43DC40F9-21AE-408C-85C3-28D09C79B13F}"/>
</file>

<file path=customXml/itemProps2.xml><?xml version="1.0" encoding="utf-8"?>
<ds:datastoreItem xmlns:ds="http://schemas.openxmlformats.org/officeDocument/2006/customXml" ds:itemID="{337092A8-9455-4EF4-BF79-80E0D624F0FA}"/>
</file>

<file path=customXml/itemProps3.xml><?xml version="1.0" encoding="utf-8"?>
<ds:datastoreItem xmlns:ds="http://schemas.openxmlformats.org/officeDocument/2006/customXml" ds:itemID="{4D2CB7B4-EF0E-42E5-A654-9A16FF8FB2AC}"/>
</file>

<file path=docProps/app.xml><?xml version="1.0" encoding="utf-8"?>
<Properties xmlns="http://schemas.openxmlformats.org/officeDocument/2006/extended-properties" xmlns:vt="http://schemas.openxmlformats.org/officeDocument/2006/docPropsVTypes">
  <Template>MBA Políticas Macroeconômicas 1 2017</Template>
  <TotalTime>15396</TotalTime>
  <Words>538</Words>
  <Application>Microsoft Office PowerPoint</Application>
  <PresentationFormat>Apresentação na tela (4:3)</PresentationFormat>
  <Paragraphs>79</Paragraphs>
  <Slides>37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42" baseType="lpstr">
      <vt:lpstr>Arial</vt:lpstr>
      <vt:lpstr>Calibri</vt:lpstr>
      <vt:lpstr>Times New Roman</vt:lpstr>
      <vt:lpstr>Wingdings</vt:lpstr>
      <vt:lpstr>MBA Políticas Macroeconômicas 1 2017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Macroeconomia Brasileira</dc:title>
  <dc:creator>Marina</dc:creator>
  <cp:lastModifiedBy>Margarida Gutierrez</cp:lastModifiedBy>
  <cp:revision>1318</cp:revision>
  <dcterms:created xsi:type="dcterms:W3CDTF">2017-08-01T22:16:08Z</dcterms:created>
  <dcterms:modified xsi:type="dcterms:W3CDTF">2019-09-17T22:07:21Z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0x010100C568DB52D9D0A14D9B2FDCC96666E9F2007948130EC3DB064584E219954237AF3900140571B69DD2ED40ADDA39CB3E3D71D1</vt:lpwstr>
  </property>
  <property fmtid="{D5CDD505-2E9C-101B-9397-08002B2CF9AE}" pid="3" name="PublishingPageContent">
    <vt:lpwstr/>
  </property>
  <property fmtid="{D5CDD505-2E9C-101B-9397-08002B2CF9AE}" pid="5" name="ArticleByLine">
    <vt:lpwstr/>
  </property>
  <property fmtid="{D5CDD505-2E9C-101B-9397-08002B2CF9AE}" pid="6" name="PublishingPageImage">
    <vt:lpwstr/>
  </property>
  <property fmtid="{D5CDD505-2E9C-101B-9397-08002B2CF9AE}" pid="7" name="SummaryLinks">
    <vt:lpwstr/>
  </property>
  <property fmtid="{D5CDD505-2E9C-101B-9397-08002B2CF9AE}" pid="8" name="SummaryLinks2">
    <vt:lpwstr/>
  </property>
  <property fmtid="{D5CDD505-2E9C-101B-9397-08002B2CF9AE}" pid="9" name="PublishingImageCaption">
    <vt:lpwstr/>
  </property>
</Properties>
</file>